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omments/comment4.xml" ContentType="application/vnd.openxmlformats-officedocument.presentationml.comments+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1"/>
  </p:notesMasterIdLst>
  <p:sldIdLst>
    <p:sldId id="271" r:id="rId5"/>
    <p:sldId id="280" r:id="rId6"/>
    <p:sldId id="281" r:id="rId7"/>
    <p:sldId id="470" r:id="rId8"/>
    <p:sldId id="453" r:id="rId9"/>
    <p:sldId id="481" r:id="rId10"/>
    <p:sldId id="480" r:id="rId11"/>
    <p:sldId id="292" r:id="rId12"/>
    <p:sldId id="469" r:id="rId13"/>
    <p:sldId id="472" r:id="rId14"/>
    <p:sldId id="479" r:id="rId15"/>
    <p:sldId id="475" r:id="rId16"/>
    <p:sldId id="483" r:id="rId17"/>
    <p:sldId id="485" r:id="rId18"/>
    <p:sldId id="482" r:id="rId19"/>
    <p:sldId id="47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E831014-CFF3-4B69-897F-CE1CE47AEAC0}">
          <p14:sldIdLst>
            <p14:sldId id="271"/>
            <p14:sldId id="280"/>
            <p14:sldId id="281"/>
            <p14:sldId id="470"/>
            <p14:sldId id="453"/>
            <p14:sldId id="481"/>
            <p14:sldId id="480"/>
            <p14:sldId id="292"/>
            <p14:sldId id="469"/>
            <p14:sldId id="472"/>
            <p14:sldId id="479"/>
            <p14:sldId id="475"/>
            <p14:sldId id="483"/>
            <p14:sldId id="485"/>
            <p14:sldId id="482"/>
            <p14:sldId id="471"/>
          </p14:sldIdLst>
        </p14:section>
        <p14:section name="Untitled Section" id="{090E2EF2-CC09-4626-8C7A-9FBFAD507E63}">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borah Bell (Staff)" initials="DB(" lastIdx="1" clrIdx="0">
    <p:extLst>
      <p:ext uri="{19B8F6BF-5375-455C-9EA6-DF929625EA0E}">
        <p15:presenceInfo xmlns:p15="http://schemas.microsoft.com/office/powerpoint/2012/main" userId="Deborah Bell (Staff)" providerId="None"/>
      </p:ext>
    </p:extLst>
  </p:cmAuthor>
  <p:cmAuthor id="2" name="Dionne Ross (Staff)" initials="DR(" lastIdx="18" clrIdx="1">
    <p:extLst>
      <p:ext uri="{19B8F6BF-5375-455C-9EA6-DF929625EA0E}">
        <p15:presenceInfo xmlns:p15="http://schemas.microsoft.com/office/powerpoint/2012/main" userId="Dionne Ross (Staff)" providerId="None"/>
      </p:ext>
    </p:extLst>
  </p:cmAuthor>
  <p:cmAuthor id="3" name="Deborah Bell (Staff)" initials="D(" lastIdx="12" clrIdx="2">
    <p:extLst>
      <p:ext uri="{19B8F6BF-5375-455C-9EA6-DF929625EA0E}">
        <p15:presenceInfo xmlns:p15="http://schemas.microsoft.com/office/powerpoint/2012/main" userId="S::ds0dem@sunderland.ac.uk::9b9e6d5e-3e3c-4576-90e1-8c178178685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535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309" autoAdjust="0"/>
    <p:restoredTop sz="94660"/>
  </p:normalViewPr>
  <p:slideViewPr>
    <p:cSldViewPr snapToGrid="0">
      <p:cViewPr>
        <p:scale>
          <a:sx n="96" d="100"/>
          <a:sy n="96" d="100"/>
        </p:scale>
        <p:origin x="72" y="57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borah Bell (Staff)" userId="9b9e6d5e-3e3c-4576-90e1-8c178178685d" providerId="ADAL" clId="{080CDF73-F2F2-4F25-88DB-AB39052576E1}"/>
    <pc:docChg chg="undo custSel addSld delSld modSld sldOrd modSection">
      <pc:chgData name="Deborah Bell (Staff)" userId="9b9e6d5e-3e3c-4576-90e1-8c178178685d" providerId="ADAL" clId="{080CDF73-F2F2-4F25-88DB-AB39052576E1}" dt="2023-03-17T18:12:37.169" v="240" actId="20577"/>
      <pc:docMkLst>
        <pc:docMk/>
      </pc:docMkLst>
      <pc:sldChg chg="ord">
        <pc:chgData name="Deborah Bell (Staff)" userId="9b9e6d5e-3e3c-4576-90e1-8c178178685d" providerId="ADAL" clId="{080CDF73-F2F2-4F25-88DB-AB39052576E1}" dt="2023-03-17T18:08:41.840" v="35"/>
        <pc:sldMkLst>
          <pc:docMk/>
          <pc:sldMk cId="71587148" sldId="453"/>
        </pc:sldMkLst>
      </pc:sldChg>
      <pc:sldChg chg="delCm">
        <pc:chgData name="Deborah Bell (Staff)" userId="9b9e6d5e-3e3c-4576-90e1-8c178178685d" providerId="ADAL" clId="{080CDF73-F2F2-4F25-88DB-AB39052576E1}" dt="2023-03-17T17:49:33.247" v="17" actId="1592"/>
        <pc:sldMkLst>
          <pc:docMk/>
          <pc:sldMk cId="4221768729" sldId="469"/>
        </pc:sldMkLst>
      </pc:sldChg>
      <pc:sldChg chg="ord">
        <pc:chgData name="Deborah Bell (Staff)" userId="9b9e6d5e-3e3c-4576-90e1-8c178178685d" providerId="ADAL" clId="{080CDF73-F2F2-4F25-88DB-AB39052576E1}" dt="2023-03-17T18:08:38.267" v="33"/>
        <pc:sldMkLst>
          <pc:docMk/>
          <pc:sldMk cId="2865445200" sldId="470"/>
        </pc:sldMkLst>
      </pc:sldChg>
      <pc:sldChg chg="addSp delSp modSp mod setBg">
        <pc:chgData name="Deborah Bell (Staff)" userId="9b9e6d5e-3e3c-4576-90e1-8c178178685d" providerId="ADAL" clId="{080CDF73-F2F2-4F25-88DB-AB39052576E1}" dt="2023-03-17T17:32:01.518" v="6" actId="14100"/>
        <pc:sldMkLst>
          <pc:docMk/>
          <pc:sldMk cId="1667524824" sldId="472"/>
        </pc:sldMkLst>
        <pc:spChg chg="mod">
          <ac:chgData name="Deborah Bell (Staff)" userId="9b9e6d5e-3e3c-4576-90e1-8c178178685d" providerId="ADAL" clId="{080CDF73-F2F2-4F25-88DB-AB39052576E1}" dt="2023-03-17T17:31:55.852" v="4" actId="26606"/>
          <ac:spMkLst>
            <pc:docMk/>
            <pc:sldMk cId="1667524824" sldId="472"/>
            <ac:spMk id="2" creationId="{47757824-319D-A66C-B7DE-ADBC3348D197}"/>
          </ac:spMkLst>
        </pc:spChg>
        <pc:spChg chg="del mod">
          <ac:chgData name="Deborah Bell (Staff)" userId="9b9e6d5e-3e3c-4576-90e1-8c178178685d" providerId="ADAL" clId="{080CDF73-F2F2-4F25-88DB-AB39052576E1}" dt="2023-03-17T17:31:42.874" v="1" actId="22"/>
          <ac:spMkLst>
            <pc:docMk/>
            <pc:sldMk cId="1667524824" sldId="472"/>
            <ac:spMk id="3" creationId="{DA76C65B-780B-4C62-7E32-F9E91646AC90}"/>
          </ac:spMkLst>
        </pc:spChg>
        <pc:spChg chg="add">
          <ac:chgData name="Deborah Bell (Staff)" userId="9b9e6d5e-3e3c-4576-90e1-8c178178685d" providerId="ADAL" clId="{080CDF73-F2F2-4F25-88DB-AB39052576E1}" dt="2023-03-17T17:31:55.852" v="4" actId="26606"/>
          <ac:spMkLst>
            <pc:docMk/>
            <pc:sldMk cId="1667524824" sldId="472"/>
            <ac:spMk id="10" creationId="{D4771268-CB57-404A-9271-370EB28F6090}"/>
          </ac:spMkLst>
        </pc:spChg>
        <pc:picChg chg="add mod ord">
          <ac:chgData name="Deborah Bell (Staff)" userId="9b9e6d5e-3e3c-4576-90e1-8c178178685d" providerId="ADAL" clId="{080CDF73-F2F2-4F25-88DB-AB39052576E1}" dt="2023-03-17T17:32:01.518" v="6" actId="14100"/>
          <ac:picMkLst>
            <pc:docMk/>
            <pc:sldMk cId="1667524824" sldId="472"/>
            <ac:picMk id="5" creationId="{19A1B665-C27E-63F9-0FD3-F11DCFDCD7E6}"/>
          </ac:picMkLst>
        </pc:picChg>
      </pc:sldChg>
      <pc:sldChg chg="del">
        <pc:chgData name="Deborah Bell (Staff)" userId="9b9e6d5e-3e3c-4576-90e1-8c178178685d" providerId="ADAL" clId="{080CDF73-F2F2-4F25-88DB-AB39052576E1}" dt="2023-03-17T17:32:11.912" v="7" actId="47"/>
        <pc:sldMkLst>
          <pc:docMk/>
          <pc:sldMk cId="2243349470" sldId="473"/>
        </pc:sldMkLst>
      </pc:sldChg>
      <pc:sldChg chg="addSp delSp modSp mod setBg">
        <pc:chgData name="Deborah Bell (Staff)" userId="9b9e6d5e-3e3c-4576-90e1-8c178178685d" providerId="ADAL" clId="{080CDF73-F2F2-4F25-88DB-AB39052576E1}" dt="2023-03-17T18:05:57.101" v="29" actId="1076"/>
        <pc:sldMkLst>
          <pc:docMk/>
          <pc:sldMk cId="2971595266" sldId="475"/>
        </pc:sldMkLst>
        <pc:spChg chg="mod">
          <ac:chgData name="Deborah Bell (Staff)" userId="9b9e6d5e-3e3c-4576-90e1-8c178178685d" providerId="ADAL" clId="{080CDF73-F2F2-4F25-88DB-AB39052576E1}" dt="2023-03-17T18:05:46.857" v="28" actId="26606"/>
          <ac:spMkLst>
            <pc:docMk/>
            <pc:sldMk cId="2971595266" sldId="475"/>
            <ac:spMk id="2" creationId="{27F279C1-4886-F3A4-AA06-0C0B0E65592D}"/>
          </ac:spMkLst>
        </pc:spChg>
        <pc:spChg chg="del mod">
          <ac:chgData name="Deborah Bell (Staff)" userId="9b9e6d5e-3e3c-4576-90e1-8c178178685d" providerId="ADAL" clId="{080CDF73-F2F2-4F25-88DB-AB39052576E1}" dt="2023-03-17T18:05:42.702" v="27" actId="22"/>
          <ac:spMkLst>
            <pc:docMk/>
            <pc:sldMk cId="2971595266" sldId="475"/>
            <ac:spMk id="3" creationId="{6867AAEC-1BE9-6118-B155-E376EFB9DCD3}"/>
          </ac:spMkLst>
        </pc:spChg>
        <pc:spChg chg="add">
          <ac:chgData name="Deborah Bell (Staff)" userId="9b9e6d5e-3e3c-4576-90e1-8c178178685d" providerId="ADAL" clId="{080CDF73-F2F2-4F25-88DB-AB39052576E1}" dt="2023-03-17T18:05:46.857" v="28" actId="26606"/>
          <ac:spMkLst>
            <pc:docMk/>
            <pc:sldMk cId="2971595266" sldId="475"/>
            <ac:spMk id="10" creationId="{D4771268-CB57-404A-9271-370EB28F6090}"/>
          </ac:spMkLst>
        </pc:spChg>
        <pc:picChg chg="add mod ord">
          <ac:chgData name="Deborah Bell (Staff)" userId="9b9e6d5e-3e3c-4576-90e1-8c178178685d" providerId="ADAL" clId="{080CDF73-F2F2-4F25-88DB-AB39052576E1}" dt="2023-03-17T18:05:57.101" v="29" actId="1076"/>
          <ac:picMkLst>
            <pc:docMk/>
            <pc:sldMk cId="2971595266" sldId="475"/>
            <ac:picMk id="5" creationId="{AC71DC09-8A2C-0CFB-E1E2-858B1BB6293E}"/>
          </ac:picMkLst>
        </pc:picChg>
      </pc:sldChg>
      <pc:sldChg chg="del">
        <pc:chgData name="Deborah Bell (Staff)" userId="9b9e6d5e-3e3c-4576-90e1-8c178178685d" providerId="ADAL" clId="{080CDF73-F2F2-4F25-88DB-AB39052576E1}" dt="2023-03-17T18:00:08.597" v="22" actId="47"/>
        <pc:sldMkLst>
          <pc:docMk/>
          <pc:sldMk cId="195426496" sldId="477"/>
        </pc:sldMkLst>
      </pc:sldChg>
      <pc:sldChg chg="addSp delSp modSp mod setBg">
        <pc:chgData name="Deborah Bell (Staff)" userId="9b9e6d5e-3e3c-4576-90e1-8c178178685d" providerId="ADAL" clId="{080CDF73-F2F2-4F25-88DB-AB39052576E1}" dt="2023-03-17T18:00:05.582" v="21" actId="1076"/>
        <pc:sldMkLst>
          <pc:docMk/>
          <pc:sldMk cId="1897493012" sldId="479"/>
        </pc:sldMkLst>
        <pc:spChg chg="mod">
          <ac:chgData name="Deborah Bell (Staff)" userId="9b9e6d5e-3e3c-4576-90e1-8c178178685d" providerId="ADAL" clId="{080CDF73-F2F2-4F25-88DB-AB39052576E1}" dt="2023-03-17T17:59:57.195" v="20" actId="26606"/>
          <ac:spMkLst>
            <pc:docMk/>
            <pc:sldMk cId="1897493012" sldId="479"/>
            <ac:spMk id="2" creationId="{29D3079D-6400-710B-66EA-85BBB6244129}"/>
          </ac:spMkLst>
        </pc:spChg>
        <pc:spChg chg="del mod">
          <ac:chgData name="Deborah Bell (Staff)" userId="9b9e6d5e-3e3c-4576-90e1-8c178178685d" providerId="ADAL" clId="{080CDF73-F2F2-4F25-88DB-AB39052576E1}" dt="2023-03-17T17:59:52.060" v="19" actId="22"/>
          <ac:spMkLst>
            <pc:docMk/>
            <pc:sldMk cId="1897493012" sldId="479"/>
            <ac:spMk id="3" creationId="{C743CFAB-23EF-36B3-E1D0-4BE7DB57BBD0}"/>
          </ac:spMkLst>
        </pc:spChg>
        <pc:spChg chg="add">
          <ac:chgData name="Deborah Bell (Staff)" userId="9b9e6d5e-3e3c-4576-90e1-8c178178685d" providerId="ADAL" clId="{080CDF73-F2F2-4F25-88DB-AB39052576E1}" dt="2023-03-17T17:59:57.195" v="20" actId="26606"/>
          <ac:spMkLst>
            <pc:docMk/>
            <pc:sldMk cId="1897493012" sldId="479"/>
            <ac:spMk id="10" creationId="{D4771268-CB57-404A-9271-370EB28F6090}"/>
          </ac:spMkLst>
        </pc:spChg>
        <pc:picChg chg="add mod ord">
          <ac:chgData name="Deborah Bell (Staff)" userId="9b9e6d5e-3e3c-4576-90e1-8c178178685d" providerId="ADAL" clId="{080CDF73-F2F2-4F25-88DB-AB39052576E1}" dt="2023-03-17T18:00:05.582" v="21" actId="1076"/>
          <ac:picMkLst>
            <pc:docMk/>
            <pc:sldMk cId="1897493012" sldId="479"/>
            <ac:picMk id="5" creationId="{78A3F663-A990-9287-FCDF-FBEA02D3A2BA}"/>
          </ac:picMkLst>
        </pc:picChg>
      </pc:sldChg>
      <pc:sldChg chg="add">
        <pc:chgData name="Deborah Bell (Staff)" userId="9b9e6d5e-3e3c-4576-90e1-8c178178685d" providerId="ADAL" clId="{080CDF73-F2F2-4F25-88DB-AB39052576E1}" dt="2023-03-17T18:08:18.930" v="31"/>
        <pc:sldMkLst>
          <pc:docMk/>
          <pc:sldMk cId="774208428" sldId="480"/>
        </pc:sldMkLst>
      </pc:sldChg>
      <pc:sldChg chg="del">
        <pc:chgData name="Deborah Bell (Staff)" userId="9b9e6d5e-3e3c-4576-90e1-8c178178685d" providerId="ADAL" clId="{080CDF73-F2F2-4F25-88DB-AB39052576E1}" dt="2023-03-17T18:00:19.676" v="23" actId="47"/>
        <pc:sldMkLst>
          <pc:docMk/>
          <pc:sldMk cId="3187342000" sldId="480"/>
        </pc:sldMkLst>
      </pc:sldChg>
      <pc:sldChg chg="add">
        <pc:chgData name="Deborah Bell (Staff)" userId="9b9e6d5e-3e3c-4576-90e1-8c178178685d" providerId="ADAL" clId="{080CDF73-F2F2-4F25-88DB-AB39052576E1}" dt="2023-03-17T18:09:00.957" v="37"/>
        <pc:sldMkLst>
          <pc:docMk/>
          <pc:sldMk cId="589061754" sldId="481"/>
        </pc:sldMkLst>
      </pc:sldChg>
      <pc:sldChg chg="addSp modSp del mod setBg">
        <pc:chgData name="Deborah Bell (Staff)" userId="9b9e6d5e-3e3c-4576-90e1-8c178178685d" providerId="ADAL" clId="{080CDF73-F2F2-4F25-88DB-AB39052576E1}" dt="2023-03-17T18:00:50.884" v="25" actId="47"/>
        <pc:sldMkLst>
          <pc:docMk/>
          <pc:sldMk cId="1185119831" sldId="481"/>
        </pc:sldMkLst>
        <pc:spChg chg="mod">
          <ac:chgData name="Deborah Bell (Staff)" userId="9b9e6d5e-3e3c-4576-90e1-8c178178685d" providerId="ADAL" clId="{080CDF73-F2F2-4F25-88DB-AB39052576E1}" dt="2023-03-17T18:00:38.231" v="24" actId="26606"/>
          <ac:spMkLst>
            <pc:docMk/>
            <pc:sldMk cId="1185119831" sldId="481"/>
            <ac:spMk id="2" creationId="{DCBDB922-362C-D2D6-0820-563E95C88AC0}"/>
          </ac:spMkLst>
        </pc:spChg>
        <pc:spChg chg="mod">
          <ac:chgData name="Deborah Bell (Staff)" userId="9b9e6d5e-3e3c-4576-90e1-8c178178685d" providerId="ADAL" clId="{080CDF73-F2F2-4F25-88DB-AB39052576E1}" dt="2023-03-17T18:00:38.231" v="24" actId="26606"/>
          <ac:spMkLst>
            <pc:docMk/>
            <pc:sldMk cId="1185119831" sldId="481"/>
            <ac:spMk id="3" creationId="{3B90A967-9495-0421-7A3A-F88D70B82EE0}"/>
          </ac:spMkLst>
        </pc:spChg>
        <pc:spChg chg="add">
          <ac:chgData name="Deborah Bell (Staff)" userId="9b9e6d5e-3e3c-4576-90e1-8c178178685d" providerId="ADAL" clId="{080CDF73-F2F2-4F25-88DB-AB39052576E1}" dt="2023-03-17T18:00:38.231" v="24" actId="26606"/>
          <ac:spMkLst>
            <pc:docMk/>
            <pc:sldMk cId="1185119831" sldId="481"/>
            <ac:spMk id="8" creationId="{09588DA8-065E-4F6F-8EFD-43104AB2E0CF}"/>
          </ac:spMkLst>
        </pc:spChg>
        <pc:spChg chg="add">
          <ac:chgData name="Deborah Bell (Staff)" userId="9b9e6d5e-3e3c-4576-90e1-8c178178685d" providerId="ADAL" clId="{080CDF73-F2F2-4F25-88DB-AB39052576E1}" dt="2023-03-17T18:00:38.231" v="24" actId="26606"/>
          <ac:spMkLst>
            <pc:docMk/>
            <pc:sldMk cId="1185119831" sldId="481"/>
            <ac:spMk id="10" creationId="{C4285719-470E-454C-AF62-8323075F1F5B}"/>
          </ac:spMkLst>
        </pc:spChg>
        <pc:spChg chg="add">
          <ac:chgData name="Deborah Bell (Staff)" userId="9b9e6d5e-3e3c-4576-90e1-8c178178685d" providerId="ADAL" clId="{080CDF73-F2F2-4F25-88DB-AB39052576E1}" dt="2023-03-17T18:00:38.231" v="24" actId="26606"/>
          <ac:spMkLst>
            <pc:docMk/>
            <pc:sldMk cId="1185119831" sldId="481"/>
            <ac:spMk id="12" creationId="{CD9FE4EF-C4D8-49A0-B2FF-81D8DB7D8A24}"/>
          </ac:spMkLst>
        </pc:spChg>
        <pc:spChg chg="add">
          <ac:chgData name="Deborah Bell (Staff)" userId="9b9e6d5e-3e3c-4576-90e1-8c178178685d" providerId="ADAL" clId="{080CDF73-F2F2-4F25-88DB-AB39052576E1}" dt="2023-03-17T18:00:38.231" v="24" actId="26606"/>
          <ac:spMkLst>
            <pc:docMk/>
            <pc:sldMk cId="1185119831" sldId="481"/>
            <ac:spMk id="14" creationId="{4300840D-0A0B-4512-BACA-B439D5B9C57C}"/>
          </ac:spMkLst>
        </pc:spChg>
        <pc:spChg chg="add">
          <ac:chgData name="Deborah Bell (Staff)" userId="9b9e6d5e-3e3c-4576-90e1-8c178178685d" providerId="ADAL" clId="{080CDF73-F2F2-4F25-88DB-AB39052576E1}" dt="2023-03-17T18:00:38.231" v="24" actId="26606"/>
          <ac:spMkLst>
            <pc:docMk/>
            <pc:sldMk cId="1185119831" sldId="481"/>
            <ac:spMk id="16" creationId="{D2B78728-A580-49A7-84F9-6EF6F583ADE0}"/>
          </ac:spMkLst>
        </pc:spChg>
        <pc:spChg chg="add">
          <ac:chgData name="Deborah Bell (Staff)" userId="9b9e6d5e-3e3c-4576-90e1-8c178178685d" providerId="ADAL" clId="{080CDF73-F2F2-4F25-88DB-AB39052576E1}" dt="2023-03-17T18:00:38.231" v="24" actId="26606"/>
          <ac:spMkLst>
            <pc:docMk/>
            <pc:sldMk cId="1185119831" sldId="481"/>
            <ac:spMk id="18" creationId="{38FAA1A1-D861-433F-88FA-1E9D6FD31D11}"/>
          </ac:spMkLst>
        </pc:spChg>
        <pc:spChg chg="add">
          <ac:chgData name="Deborah Bell (Staff)" userId="9b9e6d5e-3e3c-4576-90e1-8c178178685d" providerId="ADAL" clId="{080CDF73-F2F2-4F25-88DB-AB39052576E1}" dt="2023-03-17T18:00:38.231" v="24" actId="26606"/>
          <ac:spMkLst>
            <pc:docMk/>
            <pc:sldMk cId="1185119831" sldId="481"/>
            <ac:spMk id="20" creationId="{8D71EDA1-87BF-4D5D-AB79-F346FD19278A}"/>
          </ac:spMkLst>
        </pc:spChg>
      </pc:sldChg>
      <pc:sldChg chg="add ord">
        <pc:chgData name="Deborah Bell (Staff)" userId="9b9e6d5e-3e3c-4576-90e1-8c178178685d" providerId="ADAL" clId="{080CDF73-F2F2-4F25-88DB-AB39052576E1}" dt="2023-03-17T18:09:33.068" v="44"/>
        <pc:sldMkLst>
          <pc:docMk/>
          <pc:sldMk cId="371247436" sldId="482"/>
        </pc:sldMkLst>
      </pc:sldChg>
      <pc:sldChg chg="add del">
        <pc:chgData name="Deborah Bell (Staff)" userId="9b9e6d5e-3e3c-4576-90e1-8c178178685d" providerId="ADAL" clId="{080CDF73-F2F2-4F25-88DB-AB39052576E1}" dt="2023-03-17T18:09:11.283" v="40" actId="2696"/>
        <pc:sldMkLst>
          <pc:docMk/>
          <pc:sldMk cId="2803554340" sldId="482"/>
        </pc:sldMkLst>
      </pc:sldChg>
      <pc:sldChg chg="modSp new mod">
        <pc:chgData name="Deborah Bell (Staff)" userId="9b9e6d5e-3e3c-4576-90e1-8c178178685d" providerId="ADAL" clId="{080CDF73-F2F2-4F25-88DB-AB39052576E1}" dt="2023-03-17T18:11:23.162" v="169" actId="20577"/>
        <pc:sldMkLst>
          <pc:docMk/>
          <pc:sldMk cId="1694669977" sldId="483"/>
        </pc:sldMkLst>
        <pc:spChg chg="mod">
          <ac:chgData name="Deborah Bell (Staff)" userId="9b9e6d5e-3e3c-4576-90e1-8c178178685d" providerId="ADAL" clId="{080CDF73-F2F2-4F25-88DB-AB39052576E1}" dt="2023-03-17T18:11:23.162" v="169" actId="20577"/>
          <ac:spMkLst>
            <pc:docMk/>
            <pc:sldMk cId="1694669977" sldId="483"/>
            <ac:spMk id="2" creationId="{132BFFF4-852C-5092-F511-EA2FE51CE24C}"/>
          </ac:spMkLst>
        </pc:spChg>
        <pc:spChg chg="mod">
          <ac:chgData name="Deborah Bell (Staff)" userId="9b9e6d5e-3e3c-4576-90e1-8c178178685d" providerId="ADAL" clId="{080CDF73-F2F2-4F25-88DB-AB39052576E1}" dt="2023-03-17T18:10:59.842" v="166" actId="20577"/>
          <ac:spMkLst>
            <pc:docMk/>
            <pc:sldMk cId="1694669977" sldId="483"/>
            <ac:spMk id="3" creationId="{D1F54B99-66E0-83F8-A691-71BC2C62EC38}"/>
          </ac:spMkLst>
        </pc:spChg>
      </pc:sldChg>
      <pc:sldChg chg="new del">
        <pc:chgData name="Deborah Bell (Staff)" userId="9b9e6d5e-3e3c-4576-90e1-8c178178685d" providerId="ADAL" clId="{080CDF73-F2F2-4F25-88DB-AB39052576E1}" dt="2023-03-17T18:11:40.349" v="171" actId="680"/>
        <pc:sldMkLst>
          <pc:docMk/>
          <pc:sldMk cId="677138194" sldId="484"/>
        </pc:sldMkLst>
      </pc:sldChg>
      <pc:sldChg chg="new del ord">
        <pc:chgData name="Deborah Bell (Staff)" userId="9b9e6d5e-3e3c-4576-90e1-8c178178685d" providerId="ADAL" clId="{080CDF73-F2F2-4F25-88DB-AB39052576E1}" dt="2023-03-17T18:11:58.001" v="176" actId="2696"/>
        <pc:sldMkLst>
          <pc:docMk/>
          <pc:sldMk cId="853331373" sldId="484"/>
        </pc:sldMkLst>
      </pc:sldChg>
      <pc:sldChg chg="modSp add mod">
        <pc:chgData name="Deborah Bell (Staff)" userId="9b9e6d5e-3e3c-4576-90e1-8c178178685d" providerId="ADAL" clId="{080CDF73-F2F2-4F25-88DB-AB39052576E1}" dt="2023-03-17T18:12:37.169" v="240" actId="20577"/>
        <pc:sldMkLst>
          <pc:docMk/>
          <pc:sldMk cId="2923865449" sldId="485"/>
        </pc:sldMkLst>
        <pc:spChg chg="mod">
          <ac:chgData name="Deborah Bell (Staff)" userId="9b9e6d5e-3e3c-4576-90e1-8c178178685d" providerId="ADAL" clId="{080CDF73-F2F2-4F25-88DB-AB39052576E1}" dt="2023-03-17T18:12:19.141" v="224" actId="20577"/>
          <ac:spMkLst>
            <pc:docMk/>
            <pc:sldMk cId="2923865449" sldId="485"/>
            <ac:spMk id="2" creationId="{132BFFF4-852C-5092-F511-EA2FE51CE24C}"/>
          </ac:spMkLst>
        </pc:spChg>
        <pc:spChg chg="mod">
          <ac:chgData name="Deborah Bell (Staff)" userId="9b9e6d5e-3e3c-4576-90e1-8c178178685d" providerId="ADAL" clId="{080CDF73-F2F2-4F25-88DB-AB39052576E1}" dt="2023-03-17T18:12:37.169" v="240" actId="20577"/>
          <ac:spMkLst>
            <pc:docMk/>
            <pc:sldMk cId="2923865449" sldId="485"/>
            <ac:spMk id="3" creationId="{D1F54B99-66E0-83F8-A691-71BC2C62EC38}"/>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order of importance</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Programme leader</c:v>
                </c:pt>
                <c:pt idx="1">
                  <c:v>Module Leader</c:v>
                </c:pt>
                <c:pt idx="2">
                  <c:v>Academic support team</c:v>
                </c:pt>
                <c:pt idx="3">
                  <c:v>Mentor</c:v>
                </c:pt>
                <c:pt idx="4">
                  <c:v>PAT</c:v>
                </c:pt>
                <c:pt idx="5">
                  <c:v>Co-Teacher</c:v>
                </c:pt>
              </c:strCache>
            </c:strRef>
          </c:cat>
          <c:val>
            <c:numRef>
              <c:f>Sheet1!$B$2:$B$7</c:f>
              <c:numCache>
                <c:formatCode>0</c:formatCode>
                <c:ptCount val="6"/>
                <c:pt idx="0">
                  <c:v>2</c:v>
                </c:pt>
                <c:pt idx="1">
                  <c:v>8</c:v>
                </c:pt>
                <c:pt idx="2">
                  <c:v>12</c:v>
                </c:pt>
                <c:pt idx="3">
                  <c:v>16</c:v>
                </c:pt>
                <c:pt idx="4">
                  <c:v>30</c:v>
                </c:pt>
                <c:pt idx="5">
                  <c:v>30</c:v>
                </c:pt>
              </c:numCache>
            </c:numRef>
          </c:val>
          <c:extLst>
            <c:ext xmlns:c16="http://schemas.microsoft.com/office/drawing/2014/chart" uri="{C3380CC4-5D6E-409C-BE32-E72D297353CC}">
              <c16:uniqueId val="{00000000-F4AF-46F1-AE48-0060B500ED3E}"/>
            </c:ext>
          </c:extLst>
        </c:ser>
        <c:dLbls>
          <c:dLblPos val="outEnd"/>
          <c:showLegendKey val="0"/>
          <c:showVal val="1"/>
          <c:showCatName val="0"/>
          <c:showSerName val="0"/>
          <c:showPercent val="0"/>
          <c:showBubbleSize val="0"/>
        </c:dLbls>
        <c:gapWidth val="219"/>
        <c:overlap val="-27"/>
        <c:axId val="494378607"/>
        <c:axId val="599454783"/>
      </c:barChart>
      <c:catAx>
        <c:axId val="494378607"/>
        <c:scaling>
          <c:orientation val="minMax"/>
        </c:scaling>
        <c:delete val="0"/>
        <c:axPos val="b"/>
        <c:numFmt formatCode="#,##0.00"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599454783"/>
        <c:crosses val="autoZero"/>
        <c:auto val="1"/>
        <c:lblAlgn val="ctr"/>
        <c:lblOffset val="100"/>
        <c:noMultiLvlLbl val="0"/>
      </c:catAx>
      <c:valAx>
        <c:axId val="599454783"/>
        <c:scaling>
          <c:orientation val="minMax"/>
        </c:scaling>
        <c:delete val="0"/>
        <c:axPos val="l"/>
        <c:majorGridlines>
          <c:spPr>
            <a:ln w="9525" cap="flat" cmpd="sng" algn="ctr">
              <a:solidFill>
                <a:schemeClr val="tx1">
                  <a:lumMod val="15000"/>
                  <a:lumOff val="85000"/>
                </a:schemeClr>
              </a:solidFill>
              <a:round/>
            </a:ln>
            <a:effectLst/>
          </c:spPr>
        </c:majorGridlines>
        <c:numFmt formatCode="\10" sourceLinked="0"/>
        <c:majorTickMark val="none"/>
        <c:minorTickMark val="none"/>
        <c:tickLblPos val="nextTo"/>
        <c:spPr>
          <a:solidFill>
            <a:schemeClr val="tx1"/>
          </a:solidFill>
          <a:ln>
            <a:solidFill>
              <a:schemeClr val="bg1"/>
            </a:solid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49437860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7">
  <a:schemeClr val="accent5"/>
  <a:schemeClr val="accent5"/>
  <a:schemeClr val="accent5"/>
  <a:schemeClr val="accent5"/>
  <a:schemeClr val="accent5"/>
  <a:schemeClr val="accent5"/>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2" dt="2021-06-13T22:14:44.456" idx="11">
    <p:pos x="10" y="10"/>
    <p:text>DEB</p:text>
    <p:extLst>
      <p:ext uri="{C676402C-5697-4E1C-873F-D02D1690AC5C}">
        <p15:threadingInfo xmlns:p15="http://schemas.microsoft.com/office/powerpoint/2012/main" timeZoneBias="-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21-06-13T22:15:13.895" idx="15">
    <p:pos x="10" y="10"/>
    <p:text>Deb</p:text>
    <p:extLst>
      <p:ext uri="{C676402C-5697-4E1C-873F-D02D1690AC5C}">
        <p15:threadingInfo xmlns:p15="http://schemas.microsoft.com/office/powerpoint/2012/main" timeZoneBias="-6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3" dt="2021-06-25T12:57:37.290" idx="7">
    <p:pos x="10" y="10"/>
    <p:text>Deb</p:text>
    <p:extLst>
      <p:ext uri="{C676402C-5697-4E1C-873F-D02D1690AC5C}">
        <p15:threadingInfo xmlns:p15="http://schemas.microsoft.com/office/powerpoint/2012/main" timeZoneBias="42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2" dt="2021-06-13T21:28:29.022" idx="5">
    <p:pos x="10" y="10"/>
    <p:text>[@Deborah Bell (Staff)] can you see my notes Im writing? Feel free to add in - just trying to get a story  You can knock off too and I will catch up with you in the morning.</p:text>
    <p:extLst>
      <p:ext uri="{C676402C-5697-4E1C-873F-D02D1690AC5C}">
        <p15:threadingInfo xmlns:p15="http://schemas.microsoft.com/office/powerpoint/2012/main" timeZoneBias="-60"/>
      </p:ext>
    </p:extLst>
  </p:cm>
  <p:cm authorId="3" dt="2021-06-13T13:30:18.525" idx="4">
    <p:pos x="10" y="106"/>
    <p:text>Yes I can see you notes
Are you chairing sessions in the morning?
</p:text>
    <p:extLst>
      <p:ext uri="{C676402C-5697-4E1C-873F-D02D1690AC5C}">
        <p15:threadingInfo xmlns:p15="http://schemas.microsoft.com/office/powerpoint/2012/main" timeZoneBias="420">
          <p15:parentCm authorId="2" idx="5"/>
        </p15:threadingInfo>
      </p:ext>
    </p:extLst>
  </p:cm>
  <p:cm authorId="2" dt="2021-06-13T21:31:23.536" idx="6">
    <p:pos x="10" y="202"/>
    <p:text>11.30 Is that after ours?</p:text>
    <p:extLst>
      <p:ext uri="{C676402C-5697-4E1C-873F-D02D1690AC5C}">
        <p15:threadingInfo xmlns:p15="http://schemas.microsoft.com/office/powerpoint/2012/main" timeZoneBias="-60">
          <p15:parentCm authorId="2" idx="5"/>
        </p15:threadingInfo>
      </p:ext>
    </p:extLst>
  </p:cm>
  <p:cm authorId="2" dt="2021-06-13T21:31:32.622" idx="7">
    <p:pos x="10" y="298"/>
    <p:text>Im only doing 1</p:text>
    <p:extLst>
      <p:ext uri="{C676402C-5697-4E1C-873F-D02D1690AC5C}">
        <p15:threadingInfo xmlns:p15="http://schemas.microsoft.com/office/powerpoint/2012/main" timeZoneBias="-60">
          <p15:parentCm authorId="2" idx="5"/>
        </p15:threadingInfo>
      </p:ext>
    </p:extLst>
  </p:cm>
  <p:cm authorId="3" dt="2021-06-13T13:54:35.222" idx="5">
    <p:pos x="10" y="394"/>
    <p:text>[@Dionne Ross (Staff)] ah right yes its after ours - we are 10.40
</p:text>
    <p:extLst>
      <p:ext uri="{C676402C-5697-4E1C-873F-D02D1690AC5C}">
        <p15:threadingInfo xmlns:p15="http://schemas.microsoft.com/office/powerpoint/2012/main" timeZoneBias="420">
          <p15:parentCm authorId="2" idx="5"/>
        </p15:threadingInfo>
      </p:ext>
    </p:extLst>
  </p:cm>
  <p:cm authorId="2" dt="2021-06-13T22:13:07.887" idx="10">
    <p:pos x="10" y="490"/>
    <p:text>[@Deborah Bell (Staff)] You get ready for bed and Ill have something pulled toether for a chat at about 8.30 - is that Ok?</p:text>
    <p:extLst>
      <p:ext uri="{C676402C-5697-4E1C-873F-D02D1690AC5C}">
        <p15:threadingInfo xmlns:p15="http://schemas.microsoft.com/office/powerpoint/2012/main" timeZoneBias="-60">
          <p15:parentCm authorId="2" idx="5"/>
        </p15:threadingInfo>
      </p:ext>
    </p:extLst>
  </p:cm>
  <p:cm authorId="3" dt="2021-06-25T12:58:11.276" idx="9">
    <p:pos x="106" y="106"/>
    <p:text>Dionne
</p:text>
    <p:extLst>
      <p:ext uri="{C676402C-5697-4E1C-873F-D02D1690AC5C}">
        <p15:threadingInfo xmlns:p15="http://schemas.microsoft.com/office/powerpoint/2012/main" timeZoneBias="420"/>
      </p:ext>
    </p:extLst>
  </p:cm>
</p:cmLst>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ACCB09-5CA1-467B-9A33-125194A9BCAC}" type="doc">
      <dgm:prSet loTypeId="urn:microsoft.com/office/officeart/2016/7/layout/RepeatingBendingProcessNew" loCatId="process" qsTypeId="urn:microsoft.com/office/officeart/2005/8/quickstyle/simple5" qsCatId="simple" csTypeId="urn:microsoft.com/office/officeart/2005/8/colors/colorful1" csCatId="colorful" phldr="1"/>
      <dgm:spPr/>
      <dgm:t>
        <a:bodyPr/>
        <a:lstStyle/>
        <a:p>
          <a:endParaRPr lang="en-US"/>
        </a:p>
      </dgm:t>
    </dgm:pt>
    <dgm:pt modelId="{98FC409F-8D87-471D-830A-E91BDD2C8E35}">
      <dgm:prSet/>
      <dgm:spPr/>
      <dgm:t>
        <a:bodyPr/>
        <a:lstStyle/>
        <a:p>
          <a:r>
            <a:rPr lang="en-GB"/>
            <a:t>Office for students – support students from application to completion</a:t>
          </a:r>
          <a:endParaRPr lang="en-US"/>
        </a:p>
      </dgm:t>
    </dgm:pt>
    <dgm:pt modelId="{A835B5E7-39E3-4337-808F-64A833C231E4}" type="parTrans" cxnId="{15208ACD-92F9-46A9-8FCD-D1E726936D9A}">
      <dgm:prSet/>
      <dgm:spPr/>
      <dgm:t>
        <a:bodyPr/>
        <a:lstStyle/>
        <a:p>
          <a:endParaRPr lang="en-US"/>
        </a:p>
      </dgm:t>
    </dgm:pt>
    <dgm:pt modelId="{40E343E4-BCA7-4478-86A3-6F53DF715863}" type="sibTrans" cxnId="{15208ACD-92F9-46A9-8FCD-D1E726936D9A}">
      <dgm:prSet/>
      <dgm:spPr/>
      <dgm:t>
        <a:bodyPr/>
        <a:lstStyle/>
        <a:p>
          <a:endParaRPr lang="en-US"/>
        </a:p>
      </dgm:t>
    </dgm:pt>
    <dgm:pt modelId="{CB77A122-0778-4122-B461-4B6833E7F6AD}">
      <dgm:prSet/>
      <dgm:spPr/>
      <dgm:t>
        <a:bodyPr/>
        <a:lstStyle/>
        <a:p>
          <a:r>
            <a:rPr lang="en-GB" dirty="0"/>
            <a:t>International Ed strategy </a:t>
          </a:r>
          <a:r>
            <a:rPr lang="en-GB" dirty="0">
              <a:latin typeface="Calibri Light" panose="020F0302020204030204"/>
            </a:rPr>
            <a:t>2022</a:t>
          </a:r>
          <a:endParaRPr lang="en-US" dirty="0"/>
        </a:p>
      </dgm:t>
    </dgm:pt>
    <dgm:pt modelId="{D6A61E05-B565-4AF5-8908-5D696CDFD647}" type="parTrans" cxnId="{BF3471D7-4E9B-4AB1-9A00-93C65C61E0CE}">
      <dgm:prSet/>
      <dgm:spPr/>
      <dgm:t>
        <a:bodyPr/>
        <a:lstStyle/>
        <a:p>
          <a:endParaRPr lang="en-US"/>
        </a:p>
      </dgm:t>
    </dgm:pt>
    <dgm:pt modelId="{E53435F1-E80E-465A-BFC5-0150B252BC7B}" type="sibTrans" cxnId="{BF3471D7-4E9B-4AB1-9A00-93C65C61E0CE}">
      <dgm:prSet/>
      <dgm:spPr/>
      <dgm:t>
        <a:bodyPr/>
        <a:lstStyle/>
        <a:p>
          <a:endParaRPr lang="en-US"/>
        </a:p>
      </dgm:t>
    </dgm:pt>
    <dgm:pt modelId="{2DBEF5DA-0430-466F-9891-AA8E3922A5A2}">
      <dgm:prSet/>
      <dgm:spPr/>
      <dgm:t>
        <a:bodyPr/>
        <a:lstStyle/>
        <a:p>
          <a:r>
            <a:rPr lang="en-GB"/>
            <a:t>Ensuring that current retention figures continue</a:t>
          </a:r>
          <a:endParaRPr lang="en-US"/>
        </a:p>
      </dgm:t>
    </dgm:pt>
    <dgm:pt modelId="{7A73A167-5BC0-46B8-B5BD-D43542B68054}" type="parTrans" cxnId="{88D0280F-6A19-46A6-8430-D1FE26CBBDA7}">
      <dgm:prSet/>
      <dgm:spPr/>
      <dgm:t>
        <a:bodyPr/>
        <a:lstStyle/>
        <a:p>
          <a:endParaRPr lang="en-US"/>
        </a:p>
      </dgm:t>
    </dgm:pt>
    <dgm:pt modelId="{163412B0-975F-49F0-A213-3809004B5F83}" type="sibTrans" cxnId="{88D0280F-6A19-46A6-8430-D1FE26CBBDA7}">
      <dgm:prSet/>
      <dgm:spPr/>
      <dgm:t>
        <a:bodyPr/>
        <a:lstStyle/>
        <a:p>
          <a:endParaRPr lang="en-US"/>
        </a:p>
      </dgm:t>
    </dgm:pt>
    <dgm:pt modelId="{88D31CD3-1B96-49A2-AF7F-4DC7F10BCC76}">
      <dgm:prSet/>
      <dgm:spPr/>
      <dgm:t>
        <a:bodyPr/>
        <a:lstStyle/>
        <a:p>
          <a:pPr rtl="0"/>
          <a:r>
            <a:rPr lang="en-GB" dirty="0">
              <a:latin typeface="Calibri Light" panose="020F0302020204030204"/>
            </a:rPr>
            <a:t>IITT</a:t>
          </a:r>
          <a:r>
            <a:rPr lang="en-GB" dirty="0"/>
            <a:t> programme area is continuing to expand</a:t>
          </a:r>
          <a:endParaRPr lang="en-US" dirty="0"/>
        </a:p>
      </dgm:t>
    </dgm:pt>
    <dgm:pt modelId="{245B2AE7-90D0-46FB-9311-DCB021F13900}" type="parTrans" cxnId="{22CAAA59-3F5B-4C9F-9992-CD672FC1CA4A}">
      <dgm:prSet/>
      <dgm:spPr/>
      <dgm:t>
        <a:bodyPr/>
        <a:lstStyle/>
        <a:p>
          <a:endParaRPr lang="en-US"/>
        </a:p>
      </dgm:t>
    </dgm:pt>
    <dgm:pt modelId="{E5B1CD7E-3F2B-4618-87F8-E6683CBCF367}" type="sibTrans" cxnId="{22CAAA59-3F5B-4C9F-9992-CD672FC1CA4A}">
      <dgm:prSet/>
      <dgm:spPr/>
      <dgm:t>
        <a:bodyPr/>
        <a:lstStyle/>
        <a:p>
          <a:endParaRPr lang="en-US"/>
        </a:p>
      </dgm:t>
    </dgm:pt>
    <dgm:pt modelId="{395EEE8E-F8C6-48EA-9854-EFE5B663BDEB}">
      <dgm:prSet/>
      <dgm:spPr/>
      <dgm:t>
        <a:bodyPr/>
        <a:lstStyle/>
        <a:p>
          <a:r>
            <a:rPr lang="en-GB" dirty="0"/>
            <a:t>Programme Development</a:t>
          </a:r>
          <a:endParaRPr lang="en-US" dirty="0"/>
        </a:p>
      </dgm:t>
    </dgm:pt>
    <dgm:pt modelId="{6F4A1BE5-BEEC-4640-9C32-5D7589AA4725}" type="parTrans" cxnId="{816E50D3-0AF3-4452-8BEE-711EC285E8D1}">
      <dgm:prSet/>
      <dgm:spPr/>
      <dgm:t>
        <a:bodyPr/>
        <a:lstStyle/>
        <a:p>
          <a:endParaRPr lang="en-US"/>
        </a:p>
      </dgm:t>
    </dgm:pt>
    <dgm:pt modelId="{1A3C2C64-B45E-4D6E-892D-571488FE9FBC}" type="sibTrans" cxnId="{816E50D3-0AF3-4452-8BEE-711EC285E8D1}">
      <dgm:prSet/>
      <dgm:spPr/>
      <dgm:t>
        <a:bodyPr/>
        <a:lstStyle/>
        <a:p>
          <a:endParaRPr lang="en-US"/>
        </a:p>
      </dgm:t>
    </dgm:pt>
    <dgm:pt modelId="{1338A830-B421-4DAD-A68A-8468A5CDA917}">
      <dgm:prSet/>
      <dgm:spPr/>
      <dgm:t>
        <a:bodyPr/>
        <a:lstStyle/>
        <a:p>
          <a:r>
            <a:rPr lang="en-US" dirty="0"/>
            <a:t>Support after </a:t>
          </a:r>
          <a:r>
            <a:rPr lang="en-US" dirty="0" err="1"/>
            <a:t>programme</a:t>
          </a:r>
          <a:r>
            <a:rPr lang="en-US" dirty="0"/>
            <a:t> completion</a:t>
          </a:r>
        </a:p>
      </dgm:t>
    </dgm:pt>
    <dgm:pt modelId="{C3603763-879D-4F6C-8749-F709D43F498D}" type="parTrans" cxnId="{8AAAE566-EA85-4F8A-AFD2-AE37F01F0511}">
      <dgm:prSet/>
      <dgm:spPr/>
    </dgm:pt>
    <dgm:pt modelId="{8411FECD-F5F5-4130-AC92-1A80DFBB0749}" type="sibTrans" cxnId="{8AAAE566-EA85-4F8A-AFD2-AE37F01F0511}">
      <dgm:prSet/>
      <dgm:spPr/>
    </dgm:pt>
    <dgm:pt modelId="{E9D9CFFA-215F-47AF-A929-2233AAAFD219}" type="pres">
      <dgm:prSet presAssocID="{80ACCB09-5CA1-467B-9A33-125194A9BCAC}" presName="Name0" presStyleCnt="0">
        <dgm:presLayoutVars>
          <dgm:dir/>
          <dgm:resizeHandles val="exact"/>
        </dgm:presLayoutVars>
      </dgm:prSet>
      <dgm:spPr/>
    </dgm:pt>
    <dgm:pt modelId="{B39108EA-90B0-49F0-AD1D-A061A9909D0F}" type="pres">
      <dgm:prSet presAssocID="{98FC409F-8D87-471D-830A-E91BDD2C8E35}" presName="node" presStyleLbl="node1" presStyleIdx="0" presStyleCnt="6">
        <dgm:presLayoutVars>
          <dgm:bulletEnabled val="1"/>
        </dgm:presLayoutVars>
      </dgm:prSet>
      <dgm:spPr/>
    </dgm:pt>
    <dgm:pt modelId="{7738F2F1-6F14-4030-A01D-67AE6F86CDE3}" type="pres">
      <dgm:prSet presAssocID="{40E343E4-BCA7-4478-86A3-6F53DF715863}" presName="sibTrans" presStyleLbl="sibTrans1D1" presStyleIdx="0" presStyleCnt="5"/>
      <dgm:spPr/>
    </dgm:pt>
    <dgm:pt modelId="{D852ABD3-4504-460E-807C-F3BEC9F0ACB4}" type="pres">
      <dgm:prSet presAssocID="{40E343E4-BCA7-4478-86A3-6F53DF715863}" presName="connectorText" presStyleLbl="sibTrans1D1" presStyleIdx="0" presStyleCnt="5"/>
      <dgm:spPr/>
    </dgm:pt>
    <dgm:pt modelId="{D493DAD7-D64C-4E27-8FFF-7C1D52FD0F9D}" type="pres">
      <dgm:prSet presAssocID="{CB77A122-0778-4122-B461-4B6833E7F6AD}" presName="node" presStyleLbl="node1" presStyleIdx="1" presStyleCnt="6">
        <dgm:presLayoutVars>
          <dgm:bulletEnabled val="1"/>
        </dgm:presLayoutVars>
      </dgm:prSet>
      <dgm:spPr/>
    </dgm:pt>
    <dgm:pt modelId="{BDD4D8D2-5DB6-4DB3-9B8D-8FD1752AAAB2}" type="pres">
      <dgm:prSet presAssocID="{E53435F1-E80E-465A-BFC5-0150B252BC7B}" presName="sibTrans" presStyleLbl="sibTrans1D1" presStyleIdx="1" presStyleCnt="5"/>
      <dgm:spPr/>
    </dgm:pt>
    <dgm:pt modelId="{F6FCF126-088F-4554-A3FE-93CE07403CDA}" type="pres">
      <dgm:prSet presAssocID="{E53435F1-E80E-465A-BFC5-0150B252BC7B}" presName="connectorText" presStyleLbl="sibTrans1D1" presStyleIdx="1" presStyleCnt="5"/>
      <dgm:spPr/>
    </dgm:pt>
    <dgm:pt modelId="{4FE69170-0FD9-4DDA-A150-16111C0AB1CB}" type="pres">
      <dgm:prSet presAssocID="{2DBEF5DA-0430-466F-9891-AA8E3922A5A2}" presName="node" presStyleLbl="node1" presStyleIdx="2" presStyleCnt="6">
        <dgm:presLayoutVars>
          <dgm:bulletEnabled val="1"/>
        </dgm:presLayoutVars>
      </dgm:prSet>
      <dgm:spPr/>
    </dgm:pt>
    <dgm:pt modelId="{B020AE7A-A8F3-4BB2-B0D7-8547DED84C5F}" type="pres">
      <dgm:prSet presAssocID="{163412B0-975F-49F0-A213-3809004B5F83}" presName="sibTrans" presStyleLbl="sibTrans1D1" presStyleIdx="2" presStyleCnt="5"/>
      <dgm:spPr/>
    </dgm:pt>
    <dgm:pt modelId="{8343A8F7-D891-49D8-A91F-90B99AFE7A3C}" type="pres">
      <dgm:prSet presAssocID="{163412B0-975F-49F0-A213-3809004B5F83}" presName="connectorText" presStyleLbl="sibTrans1D1" presStyleIdx="2" presStyleCnt="5"/>
      <dgm:spPr/>
    </dgm:pt>
    <dgm:pt modelId="{FFC27F74-21F7-4F23-9712-3654FEE9EBFB}" type="pres">
      <dgm:prSet presAssocID="{88D31CD3-1B96-49A2-AF7F-4DC7F10BCC76}" presName="node" presStyleLbl="node1" presStyleIdx="3" presStyleCnt="6">
        <dgm:presLayoutVars>
          <dgm:bulletEnabled val="1"/>
        </dgm:presLayoutVars>
      </dgm:prSet>
      <dgm:spPr/>
    </dgm:pt>
    <dgm:pt modelId="{24B2999A-64C0-4CA7-8B1F-D6BC0D162231}" type="pres">
      <dgm:prSet presAssocID="{E5B1CD7E-3F2B-4618-87F8-E6683CBCF367}" presName="sibTrans" presStyleLbl="sibTrans1D1" presStyleIdx="3" presStyleCnt="5"/>
      <dgm:spPr/>
    </dgm:pt>
    <dgm:pt modelId="{9A4AD123-8947-4B10-B788-C4FABB479CB4}" type="pres">
      <dgm:prSet presAssocID="{E5B1CD7E-3F2B-4618-87F8-E6683CBCF367}" presName="connectorText" presStyleLbl="sibTrans1D1" presStyleIdx="3" presStyleCnt="5"/>
      <dgm:spPr/>
    </dgm:pt>
    <dgm:pt modelId="{58708173-FD05-457D-AEFB-8ECBC3B6C559}" type="pres">
      <dgm:prSet presAssocID="{395EEE8E-F8C6-48EA-9854-EFE5B663BDEB}" presName="node" presStyleLbl="node1" presStyleIdx="4" presStyleCnt="6">
        <dgm:presLayoutVars>
          <dgm:bulletEnabled val="1"/>
        </dgm:presLayoutVars>
      </dgm:prSet>
      <dgm:spPr/>
    </dgm:pt>
    <dgm:pt modelId="{251F52E6-EAA4-4655-9CC9-3A46E967D0B2}" type="pres">
      <dgm:prSet presAssocID="{1A3C2C64-B45E-4D6E-892D-571488FE9FBC}" presName="sibTrans" presStyleLbl="sibTrans1D1" presStyleIdx="4" presStyleCnt="5"/>
      <dgm:spPr/>
    </dgm:pt>
    <dgm:pt modelId="{8BB3F4CE-4D50-488E-96A4-2FE8C3F6512D}" type="pres">
      <dgm:prSet presAssocID="{1A3C2C64-B45E-4D6E-892D-571488FE9FBC}" presName="connectorText" presStyleLbl="sibTrans1D1" presStyleIdx="4" presStyleCnt="5"/>
      <dgm:spPr/>
    </dgm:pt>
    <dgm:pt modelId="{EB3AEDFF-5D7A-495E-B54B-999941B8F550}" type="pres">
      <dgm:prSet presAssocID="{1338A830-B421-4DAD-A68A-8468A5CDA917}" presName="node" presStyleLbl="node1" presStyleIdx="5" presStyleCnt="6" custLinFactNeighborX="266">
        <dgm:presLayoutVars>
          <dgm:bulletEnabled val="1"/>
        </dgm:presLayoutVars>
      </dgm:prSet>
      <dgm:spPr/>
    </dgm:pt>
  </dgm:ptLst>
  <dgm:cxnLst>
    <dgm:cxn modelId="{A6945D07-8F8C-4153-8A08-EEDDA461CC9A}" type="presOf" srcId="{1338A830-B421-4DAD-A68A-8468A5CDA917}" destId="{EB3AEDFF-5D7A-495E-B54B-999941B8F550}" srcOrd="0" destOrd="0" presId="urn:microsoft.com/office/officeart/2016/7/layout/RepeatingBendingProcessNew"/>
    <dgm:cxn modelId="{88D0280F-6A19-46A6-8430-D1FE26CBBDA7}" srcId="{80ACCB09-5CA1-467B-9A33-125194A9BCAC}" destId="{2DBEF5DA-0430-466F-9891-AA8E3922A5A2}" srcOrd="2" destOrd="0" parTransId="{7A73A167-5BC0-46B8-B5BD-D43542B68054}" sibTransId="{163412B0-975F-49F0-A213-3809004B5F83}"/>
    <dgm:cxn modelId="{A11C8D15-2F02-41E6-B90F-AC53FBFB7BDA}" type="presOf" srcId="{E53435F1-E80E-465A-BFC5-0150B252BC7B}" destId="{BDD4D8D2-5DB6-4DB3-9B8D-8FD1752AAAB2}" srcOrd="0" destOrd="0" presId="urn:microsoft.com/office/officeart/2016/7/layout/RepeatingBendingProcessNew"/>
    <dgm:cxn modelId="{F9030A16-DFD5-4A48-BEDE-EB7D9FFE6BBA}" type="presOf" srcId="{163412B0-975F-49F0-A213-3809004B5F83}" destId="{B020AE7A-A8F3-4BB2-B0D7-8547DED84C5F}" srcOrd="0" destOrd="0" presId="urn:microsoft.com/office/officeart/2016/7/layout/RepeatingBendingProcessNew"/>
    <dgm:cxn modelId="{87AF4F25-938B-4D4A-AA1D-96B021141AE3}" type="presOf" srcId="{40E343E4-BCA7-4478-86A3-6F53DF715863}" destId="{D852ABD3-4504-460E-807C-F3BEC9F0ACB4}" srcOrd="1" destOrd="0" presId="urn:microsoft.com/office/officeart/2016/7/layout/RepeatingBendingProcessNew"/>
    <dgm:cxn modelId="{8AAAE566-EA85-4F8A-AFD2-AE37F01F0511}" srcId="{80ACCB09-5CA1-467B-9A33-125194A9BCAC}" destId="{1338A830-B421-4DAD-A68A-8468A5CDA917}" srcOrd="5" destOrd="0" parTransId="{C3603763-879D-4F6C-8749-F709D43F498D}" sibTransId="{8411FECD-F5F5-4130-AC92-1A80DFBB0749}"/>
    <dgm:cxn modelId="{6A221D67-1E3F-4BEA-96A6-3A17FA729235}" type="presOf" srcId="{395EEE8E-F8C6-48EA-9854-EFE5B663BDEB}" destId="{58708173-FD05-457D-AEFB-8ECBC3B6C559}" srcOrd="0" destOrd="0" presId="urn:microsoft.com/office/officeart/2016/7/layout/RepeatingBendingProcessNew"/>
    <dgm:cxn modelId="{71D6664A-025D-4CBA-BB96-1CDF9A040583}" type="presOf" srcId="{E5B1CD7E-3F2B-4618-87F8-E6683CBCF367}" destId="{9A4AD123-8947-4B10-B788-C4FABB479CB4}" srcOrd="1" destOrd="0" presId="urn:microsoft.com/office/officeart/2016/7/layout/RepeatingBendingProcessNew"/>
    <dgm:cxn modelId="{0AC4674F-04C5-4921-83C4-1124758BA594}" type="presOf" srcId="{80ACCB09-5CA1-467B-9A33-125194A9BCAC}" destId="{E9D9CFFA-215F-47AF-A929-2233AAAFD219}" srcOrd="0" destOrd="0" presId="urn:microsoft.com/office/officeart/2016/7/layout/RepeatingBendingProcessNew"/>
    <dgm:cxn modelId="{BF9F2075-E495-49EF-A2BC-000FA1741BC0}" type="presOf" srcId="{40E343E4-BCA7-4478-86A3-6F53DF715863}" destId="{7738F2F1-6F14-4030-A01D-67AE6F86CDE3}" srcOrd="0" destOrd="0" presId="urn:microsoft.com/office/officeart/2016/7/layout/RepeatingBendingProcessNew"/>
    <dgm:cxn modelId="{22CAAA59-3F5B-4C9F-9992-CD672FC1CA4A}" srcId="{80ACCB09-5CA1-467B-9A33-125194A9BCAC}" destId="{88D31CD3-1B96-49A2-AF7F-4DC7F10BCC76}" srcOrd="3" destOrd="0" parTransId="{245B2AE7-90D0-46FB-9311-DCB021F13900}" sibTransId="{E5B1CD7E-3F2B-4618-87F8-E6683CBCF367}"/>
    <dgm:cxn modelId="{3214668A-828A-44CF-A280-5AE5D8781067}" type="presOf" srcId="{88D31CD3-1B96-49A2-AF7F-4DC7F10BCC76}" destId="{FFC27F74-21F7-4F23-9712-3654FEE9EBFB}" srcOrd="0" destOrd="0" presId="urn:microsoft.com/office/officeart/2016/7/layout/RepeatingBendingProcessNew"/>
    <dgm:cxn modelId="{E40CE199-A06D-4FAE-900A-9BC7231E1E3C}" type="presOf" srcId="{1A3C2C64-B45E-4D6E-892D-571488FE9FBC}" destId="{8BB3F4CE-4D50-488E-96A4-2FE8C3F6512D}" srcOrd="1" destOrd="0" presId="urn:microsoft.com/office/officeart/2016/7/layout/RepeatingBendingProcessNew"/>
    <dgm:cxn modelId="{699329AC-8B18-44B2-A110-64E2DEABD13B}" type="presOf" srcId="{2DBEF5DA-0430-466F-9891-AA8E3922A5A2}" destId="{4FE69170-0FD9-4DDA-A150-16111C0AB1CB}" srcOrd="0" destOrd="0" presId="urn:microsoft.com/office/officeart/2016/7/layout/RepeatingBendingProcessNew"/>
    <dgm:cxn modelId="{8DA9D1B3-6329-41A2-AEC6-B2050ACA866C}" type="presOf" srcId="{CB77A122-0778-4122-B461-4B6833E7F6AD}" destId="{D493DAD7-D64C-4E27-8FFF-7C1D52FD0F9D}" srcOrd="0" destOrd="0" presId="urn:microsoft.com/office/officeart/2016/7/layout/RepeatingBendingProcessNew"/>
    <dgm:cxn modelId="{0F5C50B8-B819-482C-9FAC-C958F831F2C7}" type="presOf" srcId="{E5B1CD7E-3F2B-4618-87F8-E6683CBCF367}" destId="{24B2999A-64C0-4CA7-8B1F-D6BC0D162231}" srcOrd="0" destOrd="0" presId="urn:microsoft.com/office/officeart/2016/7/layout/RepeatingBendingProcessNew"/>
    <dgm:cxn modelId="{387522B9-E355-4B6F-B1EE-B61ACC33EC1E}" type="presOf" srcId="{1A3C2C64-B45E-4D6E-892D-571488FE9FBC}" destId="{251F52E6-EAA4-4655-9CC9-3A46E967D0B2}" srcOrd="0" destOrd="0" presId="urn:microsoft.com/office/officeart/2016/7/layout/RepeatingBendingProcessNew"/>
    <dgm:cxn modelId="{A7BC80CB-D7E2-462D-9BC8-B9EA8E550D75}" type="presOf" srcId="{E53435F1-E80E-465A-BFC5-0150B252BC7B}" destId="{F6FCF126-088F-4554-A3FE-93CE07403CDA}" srcOrd="1" destOrd="0" presId="urn:microsoft.com/office/officeart/2016/7/layout/RepeatingBendingProcessNew"/>
    <dgm:cxn modelId="{15208ACD-92F9-46A9-8FCD-D1E726936D9A}" srcId="{80ACCB09-5CA1-467B-9A33-125194A9BCAC}" destId="{98FC409F-8D87-471D-830A-E91BDD2C8E35}" srcOrd="0" destOrd="0" parTransId="{A835B5E7-39E3-4337-808F-64A833C231E4}" sibTransId="{40E343E4-BCA7-4478-86A3-6F53DF715863}"/>
    <dgm:cxn modelId="{9A6163D0-B0F1-4366-B0B6-84E962433679}" type="presOf" srcId="{98FC409F-8D87-471D-830A-E91BDD2C8E35}" destId="{B39108EA-90B0-49F0-AD1D-A061A9909D0F}" srcOrd="0" destOrd="0" presId="urn:microsoft.com/office/officeart/2016/7/layout/RepeatingBendingProcessNew"/>
    <dgm:cxn modelId="{816E50D3-0AF3-4452-8BEE-711EC285E8D1}" srcId="{80ACCB09-5CA1-467B-9A33-125194A9BCAC}" destId="{395EEE8E-F8C6-48EA-9854-EFE5B663BDEB}" srcOrd="4" destOrd="0" parTransId="{6F4A1BE5-BEEC-4640-9C32-5D7589AA4725}" sibTransId="{1A3C2C64-B45E-4D6E-892D-571488FE9FBC}"/>
    <dgm:cxn modelId="{BF3471D7-4E9B-4AB1-9A00-93C65C61E0CE}" srcId="{80ACCB09-5CA1-467B-9A33-125194A9BCAC}" destId="{CB77A122-0778-4122-B461-4B6833E7F6AD}" srcOrd="1" destOrd="0" parTransId="{D6A61E05-B565-4AF5-8908-5D696CDFD647}" sibTransId="{E53435F1-E80E-465A-BFC5-0150B252BC7B}"/>
    <dgm:cxn modelId="{EB4BEADB-925D-4081-8071-C8913CFBC428}" type="presOf" srcId="{163412B0-975F-49F0-A213-3809004B5F83}" destId="{8343A8F7-D891-49D8-A91F-90B99AFE7A3C}" srcOrd="1" destOrd="0" presId="urn:microsoft.com/office/officeart/2016/7/layout/RepeatingBendingProcessNew"/>
    <dgm:cxn modelId="{6969E2B3-338A-40BB-8AE9-C3205248C9AE}" type="presParOf" srcId="{E9D9CFFA-215F-47AF-A929-2233AAAFD219}" destId="{B39108EA-90B0-49F0-AD1D-A061A9909D0F}" srcOrd="0" destOrd="0" presId="urn:microsoft.com/office/officeart/2016/7/layout/RepeatingBendingProcessNew"/>
    <dgm:cxn modelId="{70999B16-CBC4-4E47-874D-B60AC8E62053}" type="presParOf" srcId="{E9D9CFFA-215F-47AF-A929-2233AAAFD219}" destId="{7738F2F1-6F14-4030-A01D-67AE6F86CDE3}" srcOrd="1" destOrd="0" presId="urn:microsoft.com/office/officeart/2016/7/layout/RepeatingBendingProcessNew"/>
    <dgm:cxn modelId="{1C8355EA-E0A3-4782-BCA3-86E7E039F203}" type="presParOf" srcId="{7738F2F1-6F14-4030-A01D-67AE6F86CDE3}" destId="{D852ABD3-4504-460E-807C-F3BEC9F0ACB4}" srcOrd="0" destOrd="0" presId="urn:microsoft.com/office/officeart/2016/7/layout/RepeatingBendingProcessNew"/>
    <dgm:cxn modelId="{E0BDE2DB-CA31-4E25-BE8B-D9C572AB285C}" type="presParOf" srcId="{E9D9CFFA-215F-47AF-A929-2233AAAFD219}" destId="{D493DAD7-D64C-4E27-8FFF-7C1D52FD0F9D}" srcOrd="2" destOrd="0" presId="urn:microsoft.com/office/officeart/2016/7/layout/RepeatingBendingProcessNew"/>
    <dgm:cxn modelId="{689C2C60-C565-438F-B906-9B9FD8DC3A3C}" type="presParOf" srcId="{E9D9CFFA-215F-47AF-A929-2233AAAFD219}" destId="{BDD4D8D2-5DB6-4DB3-9B8D-8FD1752AAAB2}" srcOrd="3" destOrd="0" presId="urn:microsoft.com/office/officeart/2016/7/layout/RepeatingBendingProcessNew"/>
    <dgm:cxn modelId="{4D578662-F9C9-40C6-93EF-C6F7AB4BD010}" type="presParOf" srcId="{BDD4D8D2-5DB6-4DB3-9B8D-8FD1752AAAB2}" destId="{F6FCF126-088F-4554-A3FE-93CE07403CDA}" srcOrd="0" destOrd="0" presId="urn:microsoft.com/office/officeart/2016/7/layout/RepeatingBendingProcessNew"/>
    <dgm:cxn modelId="{F3366267-D593-42CA-8A65-0ADF887B760C}" type="presParOf" srcId="{E9D9CFFA-215F-47AF-A929-2233AAAFD219}" destId="{4FE69170-0FD9-4DDA-A150-16111C0AB1CB}" srcOrd="4" destOrd="0" presId="urn:microsoft.com/office/officeart/2016/7/layout/RepeatingBendingProcessNew"/>
    <dgm:cxn modelId="{3819935D-4897-4F7B-95E7-FE0994F8696F}" type="presParOf" srcId="{E9D9CFFA-215F-47AF-A929-2233AAAFD219}" destId="{B020AE7A-A8F3-4BB2-B0D7-8547DED84C5F}" srcOrd="5" destOrd="0" presId="urn:microsoft.com/office/officeart/2016/7/layout/RepeatingBendingProcessNew"/>
    <dgm:cxn modelId="{B20A5CA0-4FE8-4BDC-B5BD-637C6B508B8F}" type="presParOf" srcId="{B020AE7A-A8F3-4BB2-B0D7-8547DED84C5F}" destId="{8343A8F7-D891-49D8-A91F-90B99AFE7A3C}" srcOrd="0" destOrd="0" presId="urn:microsoft.com/office/officeart/2016/7/layout/RepeatingBendingProcessNew"/>
    <dgm:cxn modelId="{19718C26-CA1C-4907-8F76-DECB76B04BE0}" type="presParOf" srcId="{E9D9CFFA-215F-47AF-A929-2233AAAFD219}" destId="{FFC27F74-21F7-4F23-9712-3654FEE9EBFB}" srcOrd="6" destOrd="0" presId="urn:microsoft.com/office/officeart/2016/7/layout/RepeatingBendingProcessNew"/>
    <dgm:cxn modelId="{83F32FC6-D94D-4C9B-B2F0-0FE9B9C08E8D}" type="presParOf" srcId="{E9D9CFFA-215F-47AF-A929-2233AAAFD219}" destId="{24B2999A-64C0-4CA7-8B1F-D6BC0D162231}" srcOrd="7" destOrd="0" presId="urn:microsoft.com/office/officeart/2016/7/layout/RepeatingBendingProcessNew"/>
    <dgm:cxn modelId="{C2AEFA9D-A984-448A-BF33-495E741F2F86}" type="presParOf" srcId="{24B2999A-64C0-4CA7-8B1F-D6BC0D162231}" destId="{9A4AD123-8947-4B10-B788-C4FABB479CB4}" srcOrd="0" destOrd="0" presId="urn:microsoft.com/office/officeart/2016/7/layout/RepeatingBendingProcessNew"/>
    <dgm:cxn modelId="{451E7A64-B16C-46A1-A772-2459D9871791}" type="presParOf" srcId="{E9D9CFFA-215F-47AF-A929-2233AAAFD219}" destId="{58708173-FD05-457D-AEFB-8ECBC3B6C559}" srcOrd="8" destOrd="0" presId="urn:microsoft.com/office/officeart/2016/7/layout/RepeatingBendingProcessNew"/>
    <dgm:cxn modelId="{FAB2E8CB-A820-4081-93CF-07BC815F2627}" type="presParOf" srcId="{E9D9CFFA-215F-47AF-A929-2233AAAFD219}" destId="{251F52E6-EAA4-4655-9CC9-3A46E967D0B2}" srcOrd="9" destOrd="0" presId="urn:microsoft.com/office/officeart/2016/7/layout/RepeatingBendingProcessNew"/>
    <dgm:cxn modelId="{D307C383-F855-4C1B-9CB4-83EEAFC2746F}" type="presParOf" srcId="{251F52E6-EAA4-4655-9CC9-3A46E967D0B2}" destId="{8BB3F4CE-4D50-488E-96A4-2FE8C3F6512D}" srcOrd="0" destOrd="0" presId="urn:microsoft.com/office/officeart/2016/7/layout/RepeatingBendingProcessNew"/>
    <dgm:cxn modelId="{6CFC4031-EA02-4E58-93BC-5D35137DDC3C}" type="presParOf" srcId="{E9D9CFFA-215F-47AF-A929-2233AAAFD219}" destId="{EB3AEDFF-5D7A-495E-B54B-999941B8F550}" srcOrd="10"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38F2F1-6F14-4030-A01D-67AE6F86CDE3}">
      <dsp:nvSpPr>
        <dsp:cNvPr id="0" name=""/>
        <dsp:cNvSpPr/>
      </dsp:nvSpPr>
      <dsp:spPr>
        <a:xfrm>
          <a:off x="1903940" y="1058202"/>
          <a:ext cx="406558" cy="91440"/>
        </a:xfrm>
        <a:custGeom>
          <a:avLst/>
          <a:gdLst/>
          <a:ahLst/>
          <a:cxnLst/>
          <a:rect l="0" t="0" r="0" b="0"/>
          <a:pathLst>
            <a:path>
              <a:moveTo>
                <a:pt x="0" y="45720"/>
              </a:moveTo>
              <a:lnTo>
                <a:pt x="406558"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096290" y="1101736"/>
        <a:ext cx="21857" cy="4371"/>
      </dsp:txXfrm>
    </dsp:sp>
    <dsp:sp modelId="{B39108EA-90B0-49F0-AD1D-A061A9909D0F}">
      <dsp:nvSpPr>
        <dsp:cNvPr id="0" name=""/>
        <dsp:cNvSpPr/>
      </dsp:nvSpPr>
      <dsp:spPr>
        <a:xfrm>
          <a:off x="5049" y="533715"/>
          <a:ext cx="1900690" cy="1140414"/>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3135" tIns="97762" rIns="93135" bIns="97762" numCol="1" spcCol="1270" anchor="ctr" anchorCtr="0">
          <a:noAutofit/>
        </a:bodyPr>
        <a:lstStyle/>
        <a:p>
          <a:pPr marL="0" lvl="0" indent="0" algn="ctr" defTabSz="711200">
            <a:lnSpc>
              <a:spcPct val="90000"/>
            </a:lnSpc>
            <a:spcBef>
              <a:spcPct val="0"/>
            </a:spcBef>
            <a:spcAft>
              <a:spcPct val="35000"/>
            </a:spcAft>
            <a:buNone/>
          </a:pPr>
          <a:r>
            <a:rPr lang="en-GB" sz="1600" kern="1200"/>
            <a:t>Office for students – support students from application to completion</a:t>
          </a:r>
          <a:endParaRPr lang="en-US" sz="1600" kern="1200"/>
        </a:p>
      </dsp:txBody>
      <dsp:txXfrm>
        <a:off x="5049" y="533715"/>
        <a:ext cx="1900690" cy="1140414"/>
      </dsp:txXfrm>
    </dsp:sp>
    <dsp:sp modelId="{BDD4D8D2-5DB6-4DB3-9B8D-8FD1752AAAB2}">
      <dsp:nvSpPr>
        <dsp:cNvPr id="0" name=""/>
        <dsp:cNvSpPr/>
      </dsp:nvSpPr>
      <dsp:spPr>
        <a:xfrm>
          <a:off x="4241789" y="1058202"/>
          <a:ext cx="406558" cy="91440"/>
        </a:xfrm>
        <a:custGeom>
          <a:avLst/>
          <a:gdLst/>
          <a:ahLst/>
          <a:cxnLst/>
          <a:rect l="0" t="0" r="0" b="0"/>
          <a:pathLst>
            <a:path>
              <a:moveTo>
                <a:pt x="0" y="45720"/>
              </a:moveTo>
              <a:lnTo>
                <a:pt x="406558"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434140" y="1101736"/>
        <a:ext cx="21857" cy="4371"/>
      </dsp:txXfrm>
    </dsp:sp>
    <dsp:sp modelId="{D493DAD7-D64C-4E27-8FFF-7C1D52FD0F9D}">
      <dsp:nvSpPr>
        <dsp:cNvPr id="0" name=""/>
        <dsp:cNvSpPr/>
      </dsp:nvSpPr>
      <dsp:spPr>
        <a:xfrm>
          <a:off x="2342899" y="533715"/>
          <a:ext cx="1900690" cy="1140414"/>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3135" tIns="97762" rIns="93135" bIns="97762" numCol="1" spcCol="1270" anchor="ctr" anchorCtr="0">
          <a:noAutofit/>
        </a:bodyPr>
        <a:lstStyle/>
        <a:p>
          <a:pPr marL="0" lvl="0" indent="0" algn="ctr" defTabSz="711200">
            <a:lnSpc>
              <a:spcPct val="90000"/>
            </a:lnSpc>
            <a:spcBef>
              <a:spcPct val="0"/>
            </a:spcBef>
            <a:spcAft>
              <a:spcPct val="35000"/>
            </a:spcAft>
            <a:buNone/>
          </a:pPr>
          <a:r>
            <a:rPr lang="en-GB" sz="1600" kern="1200" dirty="0"/>
            <a:t>International Ed strategy </a:t>
          </a:r>
          <a:r>
            <a:rPr lang="en-GB" sz="1600" kern="1200" dirty="0">
              <a:latin typeface="Calibri Light" panose="020F0302020204030204"/>
            </a:rPr>
            <a:t>2022</a:t>
          </a:r>
          <a:endParaRPr lang="en-US" sz="1600" kern="1200" dirty="0"/>
        </a:p>
      </dsp:txBody>
      <dsp:txXfrm>
        <a:off x="2342899" y="533715"/>
        <a:ext cx="1900690" cy="1140414"/>
      </dsp:txXfrm>
    </dsp:sp>
    <dsp:sp modelId="{B020AE7A-A8F3-4BB2-B0D7-8547DED84C5F}">
      <dsp:nvSpPr>
        <dsp:cNvPr id="0" name=""/>
        <dsp:cNvSpPr/>
      </dsp:nvSpPr>
      <dsp:spPr>
        <a:xfrm>
          <a:off x="955394" y="1672330"/>
          <a:ext cx="4675699" cy="406558"/>
        </a:xfrm>
        <a:custGeom>
          <a:avLst/>
          <a:gdLst/>
          <a:ahLst/>
          <a:cxnLst/>
          <a:rect l="0" t="0" r="0" b="0"/>
          <a:pathLst>
            <a:path>
              <a:moveTo>
                <a:pt x="4675699" y="0"/>
              </a:moveTo>
              <a:lnTo>
                <a:pt x="4675699" y="220379"/>
              </a:lnTo>
              <a:lnTo>
                <a:pt x="0" y="220379"/>
              </a:lnTo>
              <a:lnTo>
                <a:pt x="0" y="406558"/>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75842" y="1873423"/>
        <a:ext cx="234804" cy="4371"/>
      </dsp:txXfrm>
    </dsp:sp>
    <dsp:sp modelId="{4FE69170-0FD9-4DDA-A150-16111C0AB1CB}">
      <dsp:nvSpPr>
        <dsp:cNvPr id="0" name=""/>
        <dsp:cNvSpPr/>
      </dsp:nvSpPr>
      <dsp:spPr>
        <a:xfrm>
          <a:off x="4680748" y="533715"/>
          <a:ext cx="1900690" cy="1140414"/>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3135" tIns="97762" rIns="93135" bIns="97762" numCol="1" spcCol="1270" anchor="ctr" anchorCtr="0">
          <a:noAutofit/>
        </a:bodyPr>
        <a:lstStyle/>
        <a:p>
          <a:pPr marL="0" lvl="0" indent="0" algn="ctr" defTabSz="711200">
            <a:lnSpc>
              <a:spcPct val="90000"/>
            </a:lnSpc>
            <a:spcBef>
              <a:spcPct val="0"/>
            </a:spcBef>
            <a:spcAft>
              <a:spcPct val="35000"/>
            </a:spcAft>
            <a:buNone/>
          </a:pPr>
          <a:r>
            <a:rPr lang="en-GB" sz="1600" kern="1200"/>
            <a:t>Ensuring that current retention figures continue</a:t>
          </a:r>
          <a:endParaRPr lang="en-US" sz="1600" kern="1200"/>
        </a:p>
      </dsp:txBody>
      <dsp:txXfrm>
        <a:off x="4680748" y="533715"/>
        <a:ext cx="1900690" cy="1140414"/>
      </dsp:txXfrm>
    </dsp:sp>
    <dsp:sp modelId="{24B2999A-64C0-4CA7-8B1F-D6BC0D162231}">
      <dsp:nvSpPr>
        <dsp:cNvPr id="0" name=""/>
        <dsp:cNvSpPr/>
      </dsp:nvSpPr>
      <dsp:spPr>
        <a:xfrm>
          <a:off x="1903940" y="2635776"/>
          <a:ext cx="406558" cy="91440"/>
        </a:xfrm>
        <a:custGeom>
          <a:avLst/>
          <a:gdLst/>
          <a:ahLst/>
          <a:cxnLst/>
          <a:rect l="0" t="0" r="0" b="0"/>
          <a:pathLst>
            <a:path>
              <a:moveTo>
                <a:pt x="0" y="45720"/>
              </a:moveTo>
              <a:lnTo>
                <a:pt x="406558"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096290" y="2679310"/>
        <a:ext cx="21857" cy="4371"/>
      </dsp:txXfrm>
    </dsp:sp>
    <dsp:sp modelId="{FFC27F74-21F7-4F23-9712-3654FEE9EBFB}">
      <dsp:nvSpPr>
        <dsp:cNvPr id="0" name=""/>
        <dsp:cNvSpPr/>
      </dsp:nvSpPr>
      <dsp:spPr>
        <a:xfrm>
          <a:off x="5049" y="2111288"/>
          <a:ext cx="1900690" cy="1140414"/>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3135" tIns="97762" rIns="93135" bIns="97762" numCol="1" spcCol="1270" anchor="ctr" anchorCtr="0">
          <a:noAutofit/>
        </a:bodyPr>
        <a:lstStyle/>
        <a:p>
          <a:pPr marL="0" lvl="0" indent="0" algn="ctr" defTabSz="711200" rtl="0">
            <a:lnSpc>
              <a:spcPct val="90000"/>
            </a:lnSpc>
            <a:spcBef>
              <a:spcPct val="0"/>
            </a:spcBef>
            <a:spcAft>
              <a:spcPct val="35000"/>
            </a:spcAft>
            <a:buNone/>
          </a:pPr>
          <a:r>
            <a:rPr lang="en-GB" sz="1600" kern="1200" dirty="0">
              <a:latin typeface="Calibri Light" panose="020F0302020204030204"/>
            </a:rPr>
            <a:t>IITT</a:t>
          </a:r>
          <a:r>
            <a:rPr lang="en-GB" sz="1600" kern="1200" dirty="0"/>
            <a:t> programme area is continuing to expand</a:t>
          </a:r>
          <a:endParaRPr lang="en-US" sz="1600" kern="1200" dirty="0"/>
        </a:p>
      </dsp:txBody>
      <dsp:txXfrm>
        <a:off x="5049" y="2111288"/>
        <a:ext cx="1900690" cy="1140414"/>
      </dsp:txXfrm>
    </dsp:sp>
    <dsp:sp modelId="{251F52E6-EAA4-4655-9CC9-3A46E967D0B2}">
      <dsp:nvSpPr>
        <dsp:cNvPr id="0" name=""/>
        <dsp:cNvSpPr/>
      </dsp:nvSpPr>
      <dsp:spPr>
        <a:xfrm>
          <a:off x="4241789" y="2635776"/>
          <a:ext cx="411608" cy="91440"/>
        </a:xfrm>
        <a:custGeom>
          <a:avLst/>
          <a:gdLst/>
          <a:ahLst/>
          <a:cxnLst/>
          <a:rect l="0" t="0" r="0" b="0"/>
          <a:pathLst>
            <a:path>
              <a:moveTo>
                <a:pt x="0" y="45720"/>
              </a:moveTo>
              <a:lnTo>
                <a:pt x="411608" y="45720"/>
              </a:lnTo>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436538" y="2679310"/>
        <a:ext cx="22110" cy="4371"/>
      </dsp:txXfrm>
    </dsp:sp>
    <dsp:sp modelId="{58708173-FD05-457D-AEFB-8ECBC3B6C559}">
      <dsp:nvSpPr>
        <dsp:cNvPr id="0" name=""/>
        <dsp:cNvSpPr/>
      </dsp:nvSpPr>
      <dsp:spPr>
        <a:xfrm>
          <a:off x="2342899" y="2111288"/>
          <a:ext cx="1900690" cy="1140414"/>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3135" tIns="97762" rIns="93135" bIns="97762" numCol="1" spcCol="1270" anchor="ctr" anchorCtr="0">
          <a:noAutofit/>
        </a:bodyPr>
        <a:lstStyle/>
        <a:p>
          <a:pPr marL="0" lvl="0" indent="0" algn="ctr" defTabSz="711200">
            <a:lnSpc>
              <a:spcPct val="90000"/>
            </a:lnSpc>
            <a:spcBef>
              <a:spcPct val="0"/>
            </a:spcBef>
            <a:spcAft>
              <a:spcPct val="35000"/>
            </a:spcAft>
            <a:buNone/>
          </a:pPr>
          <a:r>
            <a:rPr lang="en-GB" sz="1600" kern="1200" dirty="0"/>
            <a:t>Programme Development</a:t>
          </a:r>
          <a:endParaRPr lang="en-US" sz="1600" kern="1200" dirty="0"/>
        </a:p>
      </dsp:txBody>
      <dsp:txXfrm>
        <a:off x="2342899" y="2111288"/>
        <a:ext cx="1900690" cy="1140414"/>
      </dsp:txXfrm>
    </dsp:sp>
    <dsp:sp modelId="{EB3AEDFF-5D7A-495E-B54B-999941B8F550}">
      <dsp:nvSpPr>
        <dsp:cNvPr id="0" name=""/>
        <dsp:cNvSpPr/>
      </dsp:nvSpPr>
      <dsp:spPr>
        <a:xfrm>
          <a:off x="4685798" y="2111288"/>
          <a:ext cx="1900690" cy="1140414"/>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3135" tIns="97762" rIns="93135" bIns="97762" numCol="1" spcCol="1270" anchor="ctr" anchorCtr="0">
          <a:noAutofit/>
        </a:bodyPr>
        <a:lstStyle/>
        <a:p>
          <a:pPr marL="0" lvl="0" indent="0" algn="ctr" defTabSz="711200">
            <a:lnSpc>
              <a:spcPct val="90000"/>
            </a:lnSpc>
            <a:spcBef>
              <a:spcPct val="0"/>
            </a:spcBef>
            <a:spcAft>
              <a:spcPct val="35000"/>
            </a:spcAft>
            <a:buNone/>
          </a:pPr>
          <a:r>
            <a:rPr lang="en-US" sz="1600" kern="1200" dirty="0"/>
            <a:t>Support after </a:t>
          </a:r>
          <a:r>
            <a:rPr lang="en-US" sz="1600" kern="1200" dirty="0" err="1"/>
            <a:t>programme</a:t>
          </a:r>
          <a:r>
            <a:rPr lang="en-US" sz="1600" kern="1200" dirty="0"/>
            <a:t> completion</a:t>
          </a:r>
        </a:p>
      </dsp:txBody>
      <dsp:txXfrm>
        <a:off x="4685798" y="2111288"/>
        <a:ext cx="1900690" cy="1140414"/>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00F7F6-408C-43F8-8A7C-31724081A8C1}" type="datetimeFigureOut">
              <a:rPr lang="en-GB" smtClean="0"/>
              <a:t>17/03/2023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6ACD6E-012F-497F-A90C-2CC4C422E24F}" type="slidenum">
              <a:rPr lang="en-GB" smtClean="0"/>
              <a:t>‹#›</a:t>
            </a:fld>
            <a:endParaRPr lang="en-GB"/>
          </a:p>
        </p:txBody>
      </p:sp>
    </p:spTree>
    <p:extLst>
      <p:ext uri="{BB962C8B-B14F-4D97-AF65-F5344CB8AC3E}">
        <p14:creationId xmlns:p14="http://schemas.microsoft.com/office/powerpoint/2010/main" val="27088577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UK education is punching above its weight, but below its potential</a:t>
            </a:r>
          </a:p>
          <a:p>
            <a:r>
              <a:rPr lang="en-GB"/>
              <a:t>•	A plausible estimate is that there are at least 400,000 students studying UK programmes overseas fully or partly through digital means, which represents 60% of the total number of transnational students. Large number and this number is set to significantly increase as the world has acknowledged that this can now be a fruitful and full method of instruction – gone are the days of reading a booklet – waiting for packages to arrive by post – online technologies can do this role much better than previously. </a:t>
            </a:r>
          </a:p>
          <a:p>
            <a:r>
              <a:rPr lang="en-GB"/>
              <a:t>•	Why do students want to study a British qualification? There is a whole host of reasons including the reputation of British education and the post colonial  effect </a:t>
            </a:r>
          </a:p>
          <a:p>
            <a:r>
              <a:rPr lang="en-GB"/>
              <a:t>•	For Teacher education which is mainly focused on postgraduate level we are still ranked above other nations such as Netherlands Germany, Canada and Australia so the International education strategy set out to encourage </a:t>
            </a:r>
            <a:r>
              <a:rPr lang="en-GB" err="1"/>
              <a:t>Uk</a:t>
            </a:r>
            <a:r>
              <a:rPr lang="en-GB"/>
              <a:t> Universities to take advantage of this and export British education overseas. </a:t>
            </a:r>
          </a:p>
          <a:p>
            <a:r>
              <a:rPr lang="en-GB"/>
              <a:t>•	Teacher education is a crucial part of this export as students are looking for course content, good teachers and course organisation employability , </a:t>
            </a:r>
          </a:p>
          <a:p>
            <a:r>
              <a:rPr lang="en-GB"/>
              <a:t>•	example of student in Vietnam</a:t>
            </a:r>
          </a:p>
          <a:p>
            <a:endParaRPr lang="en-GB"/>
          </a:p>
        </p:txBody>
      </p:sp>
      <p:sp>
        <p:nvSpPr>
          <p:cNvPr id="4" name="Slide Number Placeholder 3"/>
          <p:cNvSpPr>
            <a:spLocks noGrp="1"/>
          </p:cNvSpPr>
          <p:nvPr>
            <p:ph type="sldNum" sz="quarter" idx="5"/>
          </p:nvPr>
        </p:nvSpPr>
        <p:spPr/>
        <p:txBody>
          <a:bodyPr/>
          <a:lstStyle/>
          <a:p>
            <a:fld id="{366ACD6E-012F-497F-A90C-2CC4C422E24F}" type="slidenum">
              <a:rPr lang="en-GB" smtClean="0"/>
              <a:t>1</a:t>
            </a:fld>
            <a:endParaRPr lang="en-GB"/>
          </a:p>
        </p:txBody>
      </p:sp>
    </p:spTree>
    <p:extLst>
      <p:ext uri="{BB962C8B-B14F-4D97-AF65-F5344CB8AC3E}">
        <p14:creationId xmlns:p14="http://schemas.microsoft.com/office/powerpoint/2010/main" val="21598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We all know the backroom staff don’t get the credit their deserve and it is clear from this data that trainees that those they interact with most are the most important to the trainees</a:t>
            </a:r>
          </a:p>
          <a:p>
            <a:endParaRPr lang="en-GB"/>
          </a:p>
          <a:p>
            <a:r>
              <a:rPr lang="en-GB"/>
              <a:t>The PAT – adopted across the university now as the term for personal tutors.  However our PATS have  a larger role to play as they complete all assessments, offer the tutorial sessions and liaise with the school from the beginning of the programme to graduation. This is a continuous source of support.</a:t>
            </a:r>
          </a:p>
          <a:p>
            <a:endParaRPr lang="en-GB"/>
          </a:p>
          <a:p>
            <a:endParaRPr lang="en-GB"/>
          </a:p>
          <a:p>
            <a:endParaRPr lang="en-GB"/>
          </a:p>
          <a:p>
            <a:r>
              <a:rPr lang="en-GB"/>
              <a:t>The co teacher – for those of you unfamiliar with international classroom – quite often there is a native teacher and an international teacher  working in the same classroom</a:t>
            </a:r>
          </a:p>
          <a:p>
            <a:endParaRPr lang="en-GB"/>
          </a:p>
          <a:p>
            <a:r>
              <a:rPr lang="en-GB"/>
              <a:t>The Mentor is with the trainee during their teaching experience and assessments and provides guidance every week on how to further improve practice as well as championing their progress.  Part of the support that we as a University try to support with training, access to their own mentor pages in CANVAS but we still need to strengthen our support of mentors.</a:t>
            </a:r>
          </a:p>
          <a:p>
            <a:endParaRPr lang="en-GB"/>
          </a:p>
          <a:p>
            <a:r>
              <a:rPr lang="en-GB"/>
              <a:t>The face to face support offered are seen as extremely important  and  reviewing the data on liaison with staff it is clear that the value is associated with frequency and level of support felt.</a:t>
            </a:r>
          </a:p>
          <a:p>
            <a:endParaRPr lang="en-GB"/>
          </a:p>
          <a:p>
            <a:r>
              <a:rPr lang="en-GB"/>
              <a:t>The AR team follow this in terms of importance and that is before the module leads and the programme lead is seen as least important.  The logistical support behind multiple intakes, </a:t>
            </a:r>
            <a:r>
              <a:rPr lang="en-GB" err="1"/>
              <a:t>covid</a:t>
            </a:r>
            <a:r>
              <a:rPr lang="en-GB"/>
              <a:t> carry overs etc is huge and we have work alongside  one another to ensure the students are well supported.</a:t>
            </a:r>
          </a:p>
          <a:p>
            <a:endParaRPr lang="en-GB"/>
          </a:p>
          <a:p>
            <a:r>
              <a:rPr lang="en-GB"/>
              <a:t>Faculty support. Instructional programs that lead to degrees are organized around substantive and </a:t>
            </a:r>
          </a:p>
          <a:p>
            <a:r>
              <a:rPr lang="en-GB"/>
              <a:t>coherent curricula. A standard practice for instructors that teach online programs is the posting of a detailed </a:t>
            </a:r>
          </a:p>
          <a:p>
            <a:r>
              <a:rPr lang="en-GB"/>
              <a:t>syllabus on the course Web site. Furthermore, the instructor should include a road map for the course, mainly his </a:t>
            </a:r>
          </a:p>
          <a:p>
            <a:r>
              <a:rPr lang="en-GB"/>
              <a:t>or hers expected outcomes (Alonso et al.,2005). </a:t>
            </a:r>
          </a:p>
          <a:p>
            <a:r>
              <a:rPr lang="en-GB"/>
              <a:t>Since, faculty spend tremendous time on course development and maintenance also require a tremendous time </a:t>
            </a:r>
          </a:p>
          <a:p>
            <a:r>
              <a:rPr lang="en-GB"/>
              <a:t>commitment as does course presentation in faculty perspectives (e.g. answering emails, providing feedback, and </a:t>
            </a:r>
          </a:p>
          <a:p>
            <a:r>
              <a:rPr lang="en-GB"/>
              <a:t>securing chat room availability), the administrators of the universities should understand and support faculty. </a:t>
            </a:r>
          </a:p>
          <a:p>
            <a:endParaRPr lang="en-GB"/>
          </a:p>
          <a:p>
            <a:r>
              <a:rPr lang="en-GB"/>
              <a:t>As academics we know that the writing of the programme and the resources offered by module leads in terms of teaching and support make a programme but when studying from a distance it is so important to make trainees feel they are not distant and it is clear that our PATS </a:t>
            </a:r>
            <a:r>
              <a:rPr lang="en-GB" err="1"/>
              <a:t>fufill</a:t>
            </a:r>
            <a:r>
              <a:rPr lang="en-GB"/>
              <a:t> this remit effectively being viewed at the same level of importance as the mentors whoa re actually there in the classroom with them.</a:t>
            </a:r>
          </a:p>
          <a:p>
            <a:endParaRPr lang="en-GB"/>
          </a:p>
          <a:p>
            <a:r>
              <a:rPr lang="en-GB"/>
              <a:t>•	The flexibility in programs and assignments offered (e.g. hybrid/alternative case study, dates for starting/completing training placement) due to problems caused by Covid-19 has been invaluable</a:t>
            </a:r>
          </a:p>
          <a:p>
            <a:endParaRPr lang="en-GB"/>
          </a:p>
          <a:p>
            <a:pPr marL="171450" indent="-171450">
              <a:buFont typeface="Arial" panose="020B0604020202020204" pitchFamily="34" charset="0"/>
              <a:buChar char="•"/>
            </a:pPr>
            <a:r>
              <a:rPr lang="en-GB" sz="1200" kern="1200">
                <a:solidFill>
                  <a:schemeClr val="tx1"/>
                </a:solidFill>
                <a:effectLst/>
                <a:latin typeface="+mn-lt"/>
                <a:ea typeface="+mn-ea"/>
                <a:cs typeface="+mn-cs"/>
              </a:rPr>
              <a:t>Module leaders have been great .</a:t>
            </a:r>
          </a:p>
          <a:p>
            <a:pPr marL="171450" lvl="0" indent="-171450">
              <a:buFont typeface="Arial" panose="020B0604020202020204" pitchFamily="34" charset="0"/>
              <a:buChar char="•"/>
            </a:pPr>
            <a:r>
              <a:rPr lang="en-GB" sz="1200" kern="1200">
                <a:solidFill>
                  <a:schemeClr val="tx1"/>
                </a:solidFill>
                <a:effectLst/>
                <a:latin typeface="+mn-lt"/>
                <a:ea typeface="+mn-ea"/>
                <a:cs typeface="+mn-cs"/>
              </a:rPr>
              <a:t>Probably having more meeting with PAT and module leaders would be great.</a:t>
            </a:r>
          </a:p>
          <a:p>
            <a:pPr marL="171450" lvl="0" indent="-171450">
              <a:buFont typeface="Arial" panose="020B0604020202020204" pitchFamily="34" charset="0"/>
              <a:buChar char="•"/>
            </a:pPr>
            <a:r>
              <a:rPr lang="en-GB" sz="1200" kern="1200">
                <a:solidFill>
                  <a:schemeClr val="tx1"/>
                </a:solidFill>
                <a:effectLst/>
                <a:latin typeface="+mn-lt"/>
                <a:ea typeface="+mn-ea"/>
                <a:cs typeface="+mn-cs"/>
              </a:rPr>
              <a:t>Elizabeth Hidson was an excellent module leader. I really enjoyed that module largely because expectations were so clearly explained. She was also very helpful throughout the course.</a:t>
            </a:r>
          </a:p>
          <a:p>
            <a:pPr marL="171450" lvl="0" indent="-171450">
              <a:buFont typeface="Arial" panose="020B0604020202020204" pitchFamily="34" charset="0"/>
              <a:buChar char="•"/>
            </a:pPr>
            <a:r>
              <a:rPr lang="en-GB" sz="1200" kern="1200">
                <a:solidFill>
                  <a:schemeClr val="tx1"/>
                </a:solidFill>
                <a:effectLst/>
                <a:latin typeface="+mn-lt"/>
                <a:ea typeface="+mn-ea"/>
                <a:cs typeface="+mn-cs"/>
              </a:rPr>
              <a:t>Module leaders were very flexible and patient. PAT was very friendly and helpful.</a:t>
            </a:r>
          </a:p>
          <a:p>
            <a:pPr marL="171450" lvl="0" indent="-171450">
              <a:buFont typeface="Arial" panose="020B0604020202020204" pitchFamily="34" charset="0"/>
              <a:buChar char="•"/>
            </a:pPr>
            <a:r>
              <a:rPr lang="en-GB" sz="1200" kern="1200">
                <a:solidFill>
                  <a:schemeClr val="tx1"/>
                </a:solidFill>
                <a:effectLst/>
                <a:latin typeface="+mn-lt"/>
                <a:ea typeface="+mn-ea"/>
                <a:cs typeface="+mn-cs"/>
              </a:rPr>
              <a:t>Every member of staff I contacted replied fairly quickly and were helpful in terms of providing information as well as reasonable in giving extensions on deadlines due to personal circumstances.</a:t>
            </a:r>
          </a:p>
          <a:p>
            <a:endParaRPr lang="en-GB"/>
          </a:p>
          <a:p>
            <a:endParaRPr lang="en-GB"/>
          </a:p>
          <a:p>
            <a:r>
              <a:rPr lang="en-GB"/>
              <a:t>Perhaps like all good teachers the planning s that goes into programmes such as this should not be visible – just as a great teacher does not allow students to know she worked until midnight to develop a great lesson – the blood sweat and tears are rightly invisible. </a:t>
            </a:r>
          </a:p>
          <a:p>
            <a:endParaRPr lang="en-GB"/>
          </a:p>
        </p:txBody>
      </p:sp>
      <p:sp>
        <p:nvSpPr>
          <p:cNvPr id="4" name="Slide Number Placeholder 3"/>
          <p:cNvSpPr>
            <a:spLocks noGrp="1"/>
          </p:cNvSpPr>
          <p:nvPr>
            <p:ph type="sldNum" sz="quarter" idx="5"/>
          </p:nvPr>
        </p:nvSpPr>
        <p:spPr/>
        <p:txBody>
          <a:bodyPr/>
          <a:lstStyle/>
          <a:p>
            <a:fld id="{DEF16B88-6C90-824A-AD2E-F30B4CA5B3D5}" type="slidenum">
              <a:rPr lang="en-US" smtClean="0"/>
              <a:t>8</a:t>
            </a:fld>
            <a:endParaRPr lang="en-US"/>
          </a:p>
        </p:txBody>
      </p:sp>
    </p:spTree>
    <p:extLst>
      <p:ext uri="{BB962C8B-B14F-4D97-AF65-F5344CB8AC3E}">
        <p14:creationId xmlns:p14="http://schemas.microsoft.com/office/powerpoint/2010/main" val="39175128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a:solidFill>
                  <a:schemeClr val="tx1"/>
                </a:solidFill>
                <a:effectLst/>
                <a:latin typeface="+mn-lt"/>
                <a:ea typeface="+mn-ea"/>
                <a:cs typeface="+mn-cs"/>
              </a:rPr>
              <a:t>Throughout the programme I would like to say that my PAT was very accommodating and supportive, especially during COVID-19. She was very accommodating when it came to scheduling weekly meetings around everyone in her cohort. During these meetings she was able to answer all of the trainees' questions and support them when they had concerns as well as clarify things when the information wasn't always available. She was very reassuring and answered any question I had over email. Her feedback on assignments has always been very insightful and allowed me to further reflect on my studies and professional development as a teacher. I would not have been able to do this without her</a:t>
            </a:r>
            <a:endParaRPr lang="en-GB"/>
          </a:p>
        </p:txBody>
      </p:sp>
      <p:sp>
        <p:nvSpPr>
          <p:cNvPr id="4" name="Slide Number Placeholder 3"/>
          <p:cNvSpPr>
            <a:spLocks noGrp="1"/>
          </p:cNvSpPr>
          <p:nvPr>
            <p:ph type="sldNum" sz="quarter" idx="5"/>
          </p:nvPr>
        </p:nvSpPr>
        <p:spPr/>
        <p:txBody>
          <a:bodyPr/>
          <a:lstStyle/>
          <a:p>
            <a:fld id="{366ACD6E-012F-497F-A90C-2CC4C422E24F}" type="slidenum">
              <a:rPr lang="en-GB" smtClean="0"/>
              <a:t>9</a:t>
            </a:fld>
            <a:endParaRPr lang="en-GB"/>
          </a:p>
        </p:txBody>
      </p:sp>
    </p:spTree>
    <p:extLst>
      <p:ext uri="{BB962C8B-B14F-4D97-AF65-F5344CB8AC3E}">
        <p14:creationId xmlns:p14="http://schemas.microsoft.com/office/powerpoint/2010/main" val="18839907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4A2F25F-E41B-4F48-9101-553F73C175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E866F87-6CEB-4B46-9711-F1E05162194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51FFA-B250-BE40-BF90-0574C405F4E1}"/>
              </a:ext>
            </a:extLst>
          </p:cNvPr>
          <p:cNvSpPr>
            <a:spLocks noGrp="1"/>
          </p:cNvSpPr>
          <p:nvPr>
            <p:ph type="dt" sz="half" idx="10"/>
          </p:nvPr>
        </p:nvSpPr>
        <p:spPr/>
        <p:txBody>
          <a:bodyPr/>
          <a:lstStyle/>
          <a:p>
            <a:fld id="{2C0BADFC-59FC-454A-B33D-5EE282089226}" type="datetimeFigureOut">
              <a:rPr lang="en-US" smtClean="0"/>
              <a:t>3/17/2023</a:t>
            </a:fld>
            <a:endParaRPr lang="en-US"/>
          </a:p>
        </p:txBody>
      </p:sp>
      <p:sp>
        <p:nvSpPr>
          <p:cNvPr id="5" name="Footer Placeholder 4">
            <a:extLst>
              <a:ext uri="{FF2B5EF4-FFF2-40B4-BE49-F238E27FC236}">
                <a16:creationId xmlns:a16="http://schemas.microsoft.com/office/drawing/2014/main" id="{8606C4F6-1B31-AD46-9B1B-8E4449D111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A380A6-85B0-E242-950E-EFAE38E2980C}"/>
              </a:ext>
            </a:extLst>
          </p:cNvPr>
          <p:cNvSpPr>
            <a:spLocks noGrp="1"/>
          </p:cNvSpPr>
          <p:nvPr>
            <p:ph type="sldNum" sz="quarter" idx="12"/>
          </p:nvPr>
        </p:nvSpPr>
        <p:spPr/>
        <p:txBody>
          <a:bodyPr/>
          <a:lstStyle/>
          <a:p>
            <a:fld id="{3EEEE32C-DBB6-EF42-8A16-DA5BA02BD228}" type="slidenum">
              <a:rPr lang="en-US" smtClean="0"/>
              <a:t>‹#›</a:t>
            </a:fld>
            <a:endParaRPr lang="en-US"/>
          </a:p>
        </p:txBody>
      </p:sp>
    </p:spTree>
    <p:extLst>
      <p:ext uri="{BB962C8B-B14F-4D97-AF65-F5344CB8AC3E}">
        <p14:creationId xmlns:p14="http://schemas.microsoft.com/office/powerpoint/2010/main" val="3951545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AAD7ECF-F4AD-7C49-8564-F1C95E475509}"/>
              </a:ext>
            </a:extLst>
          </p:cNvPr>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8729AEAD-50F4-EB46-AB00-9BA2BFEDEA4E}"/>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F4E6F19-87EF-5842-B83A-5E8D8643C497}"/>
              </a:ext>
            </a:extLst>
          </p:cNvPr>
          <p:cNvSpPr>
            <a:spLocks noGrp="1"/>
          </p:cNvSpPr>
          <p:nvPr>
            <p:ph type="dt" sz="half" idx="10"/>
          </p:nvPr>
        </p:nvSpPr>
        <p:spPr/>
        <p:txBody>
          <a:bodyPr/>
          <a:lstStyle/>
          <a:p>
            <a:fld id="{2C0BADFC-59FC-454A-B33D-5EE282089226}" type="datetimeFigureOut">
              <a:rPr lang="en-US" smtClean="0"/>
              <a:t>3/17/2023</a:t>
            </a:fld>
            <a:endParaRPr lang="en-US"/>
          </a:p>
        </p:txBody>
      </p:sp>
      <p:sp>
        <p:nvSpPr>
          <p:cNvPr id="5" name="Footer Placeholder 4">
            <a:extLst>
              <a:ext uri="{FF2B5EF4-FFF2-40B4-BE49-F238E27FC236}">
                <a16:creationId xmlns:a16="http://schemas.microsoft.com/office/drawing/2014/main" id="{5C6506BE-9A6C-4345-B7DF-F9DFF9C0D5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E85A36-C462-094D-A22F-7BD0A93FCC3E}"/>
              </a:ext>
            </a:extLst>
          </p:cNvPr>
          <p:cNvSpPr>
            <a:spLocks noGrp="1"/>
          </p:cNvSpPr>
          <p:nvPr>
            <p:ph type="sldNum" sz="quarter" idx="12"/>
          </p:nvPr>
        </p:nvSpPr>
        <p:spPr/>
        <p:txBody>
          <a:bodyPr/>
          <a:lstStyle/>
          <a:p>
            <a:fld id="{3EEEE32C-DBB6-EF42-8A16-DA5BA02BD228}" type="slidenum">
              <a:rPr lang="en-US" smtClean="0"/>
              <a:t>‹#›</a:t>
            </a:fld>
            <a:endParaRPr lang="en-US"/>
          </a:p>
        </p:txBody>
      </p:sp>
    </p:spTree>
    <p:extLst>
      <p:ext uri="{BB962C8B-B14F-4D97-AF65-F5344CB8AC3E}">
        <p14:creationId xmlns:p14="http://schemas.microsoft.com/office/powerpoint/2010/main" val="2628803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5E24AEE-DAA6-4745-9BDA-8DA71204459B}"/>
              </a:ext>
            </a:extLst>
          </p:cNvPr>
          <p:cNvSpPr>
            <a:spLocks noGrp="1"/>
          </p:cNvSpPr>
          <p:nvPr>
            <p:ph type="dt" sz="half" idx="10"/>
          </p:nvPr>
        </p:nvSpPr>
        <p:spPr/>
        <p:txBody>
          <a:bodyPr/>
          <a:lstStyle/>
          <a:p>
            <a:fld id="{2C0BADFC-59FC-454A-B33D-5EE282089226}" type="datetimeFigureOut">
              <a:rPr lang="en-US" smtClean="0"/>
              <a:t>3/17/2023</a:t>
            </a:fld>
            <a:endParaRPr lang="en-US"/>
          </a:p>
        </p:txBody>
      </p:sp>
      <p:sp>
        <p:nvSpPr>
          <p:cNvPr id="3" name="Footer Placeholder 2">
            <a:extLst>
              <a:ext uri="{FF2B5EF4-FFF2-40B4-BE49-F238E27FC236}">
                <a16:creationId xmlns:a16="http://schemas.microsoft.com/office/drawing/2014/main" id="{CFE6CA10-FD0D-0944-8B1B-FC9D4B53149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AE483B8-3D57-544C-995D-93AC33CB57F3}"/>
              </a:ext>
            </a:extLst>
          </p:cNvPr>
          <p:cNvSpPr>
            <a:spLocks noGrp="1"/>
          </p:cNvSpPr>
          <p:nvPr>
            <p:ph type="sldNum" sz="quarter" idx="12"/>
          </p:nvPr>
        </p:nvSpPr>
        <p:spPr/>
        <p:txBody>
          <a:bodyPr/>
          <a:lstStyle/>
          <a:p>
            <a:fld id="{3EEEE32C-DBB6-EF42-8A16-DA5BA02BD228}" type="slidenum">
              <a:rPr lang="en-US" smtClean="0"/>
              <a:t>‹#›</a:t>
            </a:fld>
            <a:endParaRPr lang="en-US"/>
          </a:p>
        </p:txBody>
      </p:sp>
    </p:spTree>
    <p:extLst>
      <p:ext uri="{BB962C8B-B14F-4D97-AF65-F5344CB8AC3E}">
        <p14:creationId xmlns:p14="http://schemas.microsoft.com/office/powerpoint/2010/main" val="4642596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2EBB646-53F5-4B4C-B568-6ED91CA866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7BCE1AB-D4AB-A043-BC3F-7545093580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91040F-F073-024F-AF51-DFDE5464E7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0BADFC-59FC-454A-B33D-5EE282089226}" type="datetimeFigureOut">
              <a:rPr lang="en-US" smtClean="0"/>
              <a:t>3/17/2023</a:t>
            </a:fld>
            <a:endParaRPr lang="en-US"/>
          </a:p>
        </p:txBody>
      </p:sp>
      <p:sp>
        <p:nvSpPr>
          <p:cNvPr id="5" name="Footer Placeholder 4">
            <a:extLst>
              <a:ext uri="{FF2B5EF4-FFF2-40B4-BE49-F238E27FC236}">
                <a16:creationId xmlns:a16="http://schemas.microsoft.com/office/drawing/2014/main" id="{630E1F43-A2D9-F648-9B28-14AE549E0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DF7D5BE-B6DA-9C42-B7F6-89DC2C752B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EEE32C-DBB6-EF42-8A16-DA5BA02BD228}" type="slidenum">
              <a:rPr lang="en-US" smtClean="0"/>
              <a:t>‹#›</a:t>
            </a:fld>
            <a:endParaRPr lang="en-US"/>
          </a:p>
        </p:txBody>
      </p:sp>
    </p:spTree>
    <p:extLst>
      <p:ext uri="{BB962C8B-B14F-4D97-AF65-F5344CB8AC3E}">
        <p14:creationId xmlns:p14="http://schemas.microsoft.com/office/powerpoint/2010/main" val="3134257883"/>
      </p:ext>
    </p:extLst>
  </p:cSld>
  <p:clrMap bg1="lt1" tx1="dk1" bg2="lt2" tx2="dk2" accent1="accent1" accent2="accent2" accent3="accent3" accent4="accent4" accent5="accent5" accent6="accent6" hlink="hlink" folHlink="folHlink"/>
  <p:sldLayoutIdLst>
    <p:sldLayoutId id="2147483650" r:id="rId1"/>
    <p:sldLayoutId id="2147483649" r:id="rId2"/>
    <p:sldLayoutId id="2147483655" r:id="rId3"/>
  </p:sldLayoutIdLst>
  <p:txStyles>
    <p:titleStyle>
      <a:lvl1pPr algn="l" defTabSz="914400" rtl="0" eaLnBrk="1" latinLnBrk="0" hangingPunct="1">
        <a:lnSpc>
          <a:spcPct val="90000"/>
        </a:lnSpc>
        <a:spcBef>
          <a:spcPct val="0"/>
        </a:spcBef>
        <a:buNone/>
        <a:defRPr sz="4400" b="1" kern="1200">
          <a:solidFill>
            <a:schemeClr val="tx1"/>
          </a:solidFill>
          <a:effectLst>
            <a:outerShdw blurRad="38100" dist="38100" dir="2700000" algn="tl">
              <a:srgbClr val="000000">
                <a:alpha val="43137"/>
              </a:srgbClr>
            </a:outerShdw>
          </a:effectLst>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ojs.sunderland.ac.uk/index.php/sunrae" TargetMode="External"/><Relationship Id="rId2" Type="http://schemas.openxmlformats.org/officeDocument/2006/relationships/hyperlink" Target="https://sunderlandac-my.sharepoint.com/:v:/r/personal/ue0lle_sunderland_ac_uk/Documents/@EDPM01%20Case%20Study/2022-2023/Constructing%20your%20title.mov?csf=1&amp;web=1&amp;e=FySc7R" TargetMode="External"/><Relationship Id="rId1" Type="http://schemas.openxmlformats.org/officeDocument/2006/relationships/slideLayout" Target="../slideLayouts/slideLayout1.xml"/><Relationship Id="rId4" Type="http://schemas.openxmlformats.org/officeDocument/2006/relationships/hyperlink" Target="https://anchor.fm/sunrae/" TargetMode="External"/></Relationships>
</file>

<file path=ppt/slides/_rels/slide16.xml.rels><?xml version="1.0" encoding="UTF-8" standalone="yes"?>
<Relationships xmlns="http://schemas.openxmlformats.org/package/2006/relationships"><Relationship Id="rId2" Type="http://schemas.openxmlformats.org/officeDocument/2006/relationships/hyperlink" Target="http://www.worldbank.org/fandd/english/0398/articles/0110398.htm"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comments" Target="../comments/commen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830181"/>
            <a:ext cx="12192000" cy="2565808"/>
          </a:xfrm>
        </p:spPr>
        <p:txBody>
          <a:bodyPr>
            <a:noAutofit/>
          </a:bodyPr>
          <a:lstStyle/>
          <a:p>
            <a:br>
              <a:rPr lang="en-GB" sz="4000" b="1" dirty="0"/>
            </a:br>
            <a:r>
              <a:rPr lang="en-GB" sz="3600" dirty="0"/>
              <a:t>Distance not Distant – </a:t>
            </a:r>
            <a:r>
              <a:rPr lang="en-US" sz="3600" dirty="0"/>
              <a:t>Supporting and Caring for Independent Distance Learning Trainee Teachers</a:t>
            </a:r>
            <a:br>
              <a:rPr lang="en-GB" sz="7200" dirty="0">
                <a:solidFill>
                  <a:srgbClr val="FF0000"/>
                </a:solidFill>
              </a:rPr>
            </a:br>
            <a:r>
              <a:rPr lang="en-GB" sz="2800" dirty="0">
                <a:solidFill>
                  <a:srgbClr val="FF9966"/>
                </a:solidFill>
              </a:rPr>
              <a:t> </a:t>
            </a:r>
            <a:br>
              <a:rPr lang="en-GB" sz="2800" dirty="0">
                <a:solidFill>
                  <a:srgbClr val="FF9966"/>
                </a:solidFill>
              </a:rPr>
            </a:br>
            <a:endParaRPr lang="en-GB" sz="4400" dirty="0">
              <a:solidFill>
                <a:schemeClr val="bg2"/>
              </a:solidFill>
            </a:endParaRPr>
          </a:p>
        </p:txBody>
      </p:sp>
      <p:sp>
        <p:nvSpPr>
          <p:cNvPr id="3" name="Subtitle 2"/>
          <p:cNvSpPr>
            <a:spLocks noGrp="1"/>
          </p:cNvSpPr>
          <p:nvPr>
            <p:ph type="subTitle" idx="1"/>
          </p:nvPr>
        </p:nvSpPr>
        <p:spPr>
          <a:xfrm>
            <a:off x="539647" y="3429000"/>
            <a:ext cx="11212642" cy="2138124"/>
          </a:xfrm>
        </p:spPr>
        <p:txBody>
          <a:bodyPr vert="horz" lIns="91440" tIns="45720" rIns="91440" bIns="45720" rtlCol="0" anchor="t">
            <a:noAutofit/>
          </a:bodyPr>
          <a:lstStyle/>
          <a:p>
            <a:r>
              <a:rPr lang="en-GB" sz="3600" b="1" i="1">
                <a:solidFill>
                  <a:srgbClr val="FF66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Dionne Ross</a:t>
            </a:r>
          </a:p>
          <a:p>
            <a:r>
              <a:rPr lang="en-GB" sz="3600" b="1" i="1">
                <a:solidFill>
                  <a:srgbClr val="FF6600"/>
                </a:solidFill>
                <a:effectLst>
                  <a:outerShdw blurRad="38100" dist="38100" dir="2700000" algn="tl">
                    <a:srgbClr val="000000">
                      <a:alpha val="43137"/>
                    </a:srgbClr>
                  </a:outerShdw>
                </a:effectLst>
                <a:latin typeface="Calibri"/>
                <a:cs typeface="Calibri"/>
              </a:rPr>
              <a:t>Dr Deborah Bell</a:t>
            </a:r>
          </a:p>
        </p:txBody>
      </p:sp>
    </p:spTree>
    <p:extLst>
      <p:ext uri="{BB962C8B-B14F-4D97-AF65-F5344CB8AC3E}">
        <p14:creationId xmlns:p14="http://schemas.microsoft.com/office/powerpoint/2010/main" val="6249600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757824-319D-A66C-B7DE-ADBC3348D197}"/>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Tutorials with PAT</a:t>
            </a:r>
          </a:p>
        </p:txBody>
      </p:sp>
      <p:pic>
        <p:nvPicPr>
          <p:cNvPr id="5" name="Content Placeholder 4">
            <a:extLst>
              <a:ext uri="{FF2B5EF4-FFF2-40B4-BE49-F238E27FC236}">
                <a16:creationId xmlns:a16="http://schemas.microsoft.com/office/drawing/2014/main" id="{19A1B665-C27E-63F9-0FD3-F11DCFDCD7E6}"/>
              </a:ext>
            </a:extLst>
          </p:cNvPr>
          <p:cNvPicPr>
            <a:picLocks noGrp="1" noChangeAspect="1"/>
          </p:cNvPicPr>
          <p:nvPr>
            <p:ph idx="1"/>
          </p:nvPr>
        </p:nvPicPr>
        <p:blipFill>
          <a:blip r:embed="rId2"/>
          <a:stretch>
            <a:fillRect/>
          </a:stretch>
        </p:blipFill>
        <p:spPr>
          <a:xfrm>
            <a:off x="4585126" y="592021"/>
            <a:ext cx="6780700" cy="4783847"/>
          </a:xfrm>
          <a:prstGeom prst="rect">
            <a:avLst/>
          </a:prstGeom>
        </p:spPr>
      </p:pic>
    </p:spTree>
    <p:extLst>
      <p:ext uri="{BB962C8B-B14F-4D97-AF65-F5344CB8AC3E}">
        <p14:creationId xmlns:p14="http://schemas.microsoft.com/office/powerpoint/2010/main" val="16675248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D3079D-6400-710B-66EA-85BBB6244129}"/>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300" kern="1200">
                <a:solidFill>
                  <a:srgbClr val="FFFFFF"/>
                </a:solidFill>
                <a:latin typeface="+mj-lt"/>
                <a:ea typeface="+mj-ea"/>
                <a:cs typeface="+mj-cs"/>
              </a:rPr>
              <a:t>Characteristics of PAT</a:t>
            </a:r>
          </a:p>
        </p:txBody>
      </p:sp>
      <p:pic>
        <p:nvPicPr>
          <p:cNvPr id="5" name="Content Placeholder 4">
            <a:extLst>
              <a:ext uri="{FF2B5EF4-FFF2-40B4-BE49-F238E27FC236}">
                <a16:creationId xmlns:a16="http://schemas.microsoft.com/office/drawing/2014/main" id="{78A3F663-A990-9287-FCDF-FBEA02D3A2BA}"/>
              </a:ext>
            </a:extLst>
          </p:cNvPr>
          <p:cNvPicPr>
            <a:picLocks noGrp="1" noChangeAspect="1"/>
          </p:cNvPicPr>
          <p:nvPr>
            <p:ph idx="1"/>
          </p:nvPr>
        </p:nvPicPr>
        <p:blipFill>
          <a:blip r:embed="rId2"/>
          <a:stretch>
            <a:fillRect/>
          </a:stretch>
        </p:blipFill>
        <p:spPr>
          <a:xfrm>
            <a:off x="4693878" y="555564"/>
            <a:ext cx="6780700" cy="4492212"/>
          </a:xfrm>
          <a:prstGeom prst="rect">
            <a:avLst/>
          </a:prstGeom>
        </p:spPr>
      </p:pic>
    </p:spTree>
    <p:extLst>
      <p:ext uri="{BB962C8B-B14F-4D97-AF65-F5344CB8AC3E}">
        <p14:creationId xmlns:p14="http://schemas.microsoft.com/office/powerpoint/2010/main" val="18974930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F279C1-4886-F3A4-AA06-0C0B0E65592D}"/>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Relationships</a:t>
            </a:r>
          </a:p>
        </p:txBody>
      </p:sp>
      <p:pic>
        <p:nvPicPr>
          <p:cNvPr id="5" name="Content Placeholder 4">
            <a:extLst>
              <a:ext uri="{FF2B5EF4-FFF2-40B4-BE49-F238E27FC236}">
                <a16:creationId xmlns:a16="http://schemas.microsoft.com/office/drawing/2014/main" id="{AC71DC09-8A2C-0CFB-E1E2-858B1BB6293E}"/>
              </a:ext>
            </a:extLst>
          </p:cNvPr>
          <p:cNvPicPr>
            <a:picLocks noGrp="1" noChangeAspect="1"/>
          </p:cNvPicPr>
          <p:nvPr>
            <p:ph idx="1"/>
          </p:nvPr>
        </p:nvPicPr>
        <p:blipFill>
          <a:blip r:embed="rId2"/>
          <a:stretch>
            <a:fillRect/>
          </a:stretch>
        </p:blipFill>
        <p:spPr>
          <a:xfrm>
            <a:off x="4644795" y="652880"/>
            <a:ext cx="6780700" cy="4254889"/>
          </a:xfrm>
          <a:prstGeom prst="rect">
            <a:avLst/>
          </a:prstGeom>
        </p:spPr>
      </p:pic>
    </p:spTree>
    <p:extLst>
      <p:ext uri="{BB962C8B-B14F-4D97-AF65-F5344CB8AC3E}">
        <p14:creationId xmlns:p14="http://schemas.microsoft.com/office/powerpoint/2010/main" val="29715952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BFFF4-852C-5092-F511-EA2FE51CE24C}"/>
              </a:ext>
            </a:extLst>
          </p:cNvPr>
          <p:cNvSpPr>
            <a:spLocks noGrp="1"/>
          </p:cNvSpPr>
          <p:nvPr>
            <p:ph type="title"/>
          </p:nvPr>
        </p:nvSpPr>
        <p:spPr/>
        <p:txBody>
          <a:bodyPr/>
          <a:lstStyle/>
          <a:p>
            <a:r>
              <a:rPr lang="en-US" dirty="0"/>
              <a:t>Integrating Research and Practice</a:t>
            </a:r>
          </a:p>
        </p:txBody>
      </p:sp>
      <p:sp>
        <p:nvSpPr>
          <p:cNvPr id="3" name="Content Placeholder 2">
            <a:extLst>
              <a:ext uri="{FF2B5EF4-FFF2-40B4-BE49-F238E27FC236}">
                <a16:creationId xmlns:a16="http://schemas.microsoft.com/office/drawing/2014/main" id="{D1F54B99-66E0-83F8-A691-71BC2C62EC38}"/>
              </a:ext>
            </a:extLst>
          </p:cNvPr>
          <p:cNvSpPr>
            <a:spLocks noGrp="1"/>
          </p:cNvSpPr>
          <p:nvPr>
            <p:ph idx="1"/>
          </p:nvPr>
        </p:nvSpPr>
        <p:spPr/>
        <p:txBody>
          <a:bodyPr/>
          <a:lstStyle/>
          <a:p>
            <a:r>
              <a:rPr lang="en-US" dirty="0"/>
              <a:t>Two research modules on </a:t>
            </a:r>
            <a:r>
              <a:rPr lang="en-US" dirty="0" err="1"/>
              <a:t>programme</a:t>
            </a:r>
            <a:r>
              <a:rPr lang="en-US" dirty="0"/>
              <a:t>:</a:t>
            </a:r>
          </a:p>
          <a:p>
            <a:r>
              <a:rPr lang="en-US" dirty="0"/>
              <a:t>Case Study</a:t>
            </a:r>
          </a:p>
          <a:p>
            <a:r>
              <a:rPr lang="en-US" dirty="0"/>
              <a:t>Action Research</a:t>
            </a:r>
          </a:p>
        </p:txBody>
      </p:sp>
    </p:spTree>
    <p:extLst>
      <p:ext uri="{BB962C8B-B14F-4D97-AF65-F5344CB8AC3E}">
        <p14:creationId xmlns:p14="http://schemas.microsoft.com/office/powerpoint/2010/main" val="16946699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BFFF4-852C-5092-F511-EA2FE51CE24C}"/>
              </a:ext>
            </a:extLst>
          </p:cNvPr>
          <p:cNvSpPr>
            <a:spLocks noGrp="1"/>
          </p:cNvSpPr>
          <p:nvPr>
            <p:ph type="title"/>
          </p:nvPr>
        </p:nvSpPr>
        <p:spPr/>
        <p:txBody>
          <a:bodyPr/>
          <a:lstStyle/>
          <a:p>
            <a:r>
              <a:rPr lang="en-US" dirty="0"/>
              <a:t>Supporting Students with Integration of Research</a:t>
            </a:r>
          </a:p>
        </p:txBody>
      </p:sp>
      <p:sp>
        <p:nvSpPr>
          <p:cNvPr id="3" name="Content Placeholder 2">
            <a:extLst>
              <a:ext uri="{FF2B5EF4-FFF2-40B4-BE49-F238E27FC236}">
                <a16:creationId xmlns:a16="http://schemas.microsoft.com/office/drawing/2014/main" id="{D1F54B99-66E0-83F8-A691-71BC2C62EC38}"/>
              </a:ext>
            </a:extLst>
          </p:cNvPr>
          <p:cNvSpPr>
            <a:spLocks noGrp="1"/>
          </p:cNvSpPr>
          <p:nvPr>
            <p:ph idx="1"/>
          </p:nvPr>
        </p:nvSpPr>
        <p:spPr/>
        <p:txBody>
          <a:bodyPr/>
          <a:lstStyle/>
          <a:p>
            <a:r>
              <a:rPr lang="en-US" dirty="0"/>
              <a:t>Mention </a:t>
            </a:r>
            <a:r>
              <a:rPr lang="en-US" dirty="0" err="1"/>
              <a:t>Sunrae</a:t>
            </a:r>
            <a:r>
              <a:rPr lang="en-US" dirty="0"/>
              <a:t>?</a:t>
            </a:r>
          </a:p>
        </p:txBody>
      </p:sp>
    </p:spTree>
    <p:extLst>
      <p:ext uri="{BB962C8B-B14F-4D97-AF65-F5344CB8AC3E}">
        <p14:creationId xmlns:p14="http://schemas.microsoft.com/office/powerpoint/2010/main" val="29238654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1B4C0-EC95-BDA8-4AB5-C67D7F0918EC}"/>
              </a:ext>
            </a:extLst>
          </p:cNvPr>
          <p:cNvSpPr>
            <a:spLocks noGrp="1"/>
          </p:cNvSpPr>
          <p:nvPr>
            <p:ph type="title"/>
          </p:nvPr>
        </p:nvSpPr>
        <p:spPr/>
        <p:txBody>
          <a:bodyPr/>
          <a:lstStyle/>
          <a:p>
            <a:r>
              <a:rPr lang="en-GB" dirty="0">
                <a:hlinkClick r:id="rId2"/>
              </a:rPr>
              <a:t>Constructing your title.mov</a:t>
            </a:r>
            <a:endParaRPr lang="en-GB" dirty="0"/>
          </a:p>
        </p:txBody>
      </p:sp>
      <p:sp>
        <p:nvSpPr>
          <p:cNvPr id="3" name="Content Placeholder 2">
            <a:extLst>
              <a:ext uri="{FF2B5EF4-FFF2-40B4-BE49-F238E27FC236}">
                <a16:creationId xmlns:a16="http://schemas.microsoft.com/office/drawing/2014/main" id="{E24A92D4-8D07-06D1-DCB5-49A91A2B025D}"/>
              </a:ext>
            </a:extLst>
          </p:cNvPr>
          <p:cNvSpPr>
            <a:spLocks noGrp="1"/>
          </p:cNvSpPr>
          <p:nvPr>
            <p:ph idx="1"/>
          </p:nvPr>
        </p:nvSpPr>
        <p:spPr/>
        <p:txBody>
          <a:bodyPr/>
          <a:lstStyle/>
          <a:p>
            <a:r>
              <a:rPr lang="en-GB" dirty="0"/>
              <a:t>Action research – the one that brings everything together.</a:t>
            </a:r>
          </a:p>
          <a:p>
            <a:endParaRPr lang="en-GB" dirty="0"/>
          </a:p>
          <a:p>
            <a:r>
              <a:rPr lang="en-GB" dirty="0"/>
              <a:t>SUNRAE – examples of work undertaken </a:t>
            </a:r>
          </a:p>
          <a:p>
            <a:r>
              <a:rPr lang="en-GB" dirty="0">
                <a:hlinkClick r:id="rId3"/>
              </a:rPr>
              <a:t>https://ojs.sunderland.ac.uk/index.php/sunrae</a:t>
            </a:r>
            <a:r>
              <a:rPr lang="en-GB" dirty="0"/>
              <a:t>.</a:t>
            </a:r>
          </a:p>
          <a:p>
            <a:endParaRPr lang="en-GB" dirty="0"/>
          </a:p>
          <a:p>
            <a:r>
              <a:rPr lang="en-GB" dirty="0"/>
              <a:t>The podcast is available through </a:t>
            </a:r>
            <a:r>
              <a:rPr lang="en-GB" dirty="0" err="1"/>
              <a:t>anchorFM</a:t>
            </a:r>
            <a:r>
              <a:rPr lang="en-GB" dirty="0"/>
              <a:t> </a:t>
            </a:r>
            <a:r>
              <a:rPr lang="en-GB" dirty="0">
                <a:hlinkClick r:id="rId4"/>
              </a:rPr>
              <a:t>https://anchor.fm/sunrae/</a:t>
            </a:r>
            <a:endParaRPr lang="en-GB" dirty="0"/>
          </a:p>
          <a:p>
            <a:endParaRPr lang="en-GB" dirty="0"/>
          </a:p>
        </p:txBody>
      </p:sp>
    </p:spTree>
    <p:extLst>
      <p:ext uri="{BB962C8B-B14F-4D97-AF65-F5344CB8AC3E}">
        <p14:creationId xmlns:p14="http://schemas.microsoft.com/office/powerpoint/2010/main" val="3712474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FC8230-C5D3-4A63-9860-F94E8EE05D6D}"/>
              </a:ext>
            </a:extLst>
          </p:cNvPr>
          <p:cNvSpPr>
            <a:spLocks noGrp="1"/>
          </p:cNvSpPr>
          <p:nvPr>
            <p:ph type="title"/>
          </p:nvPr>
        </p:nvSpPr>
        <p:spPr>
          <a:xfrm>
            <a:off x="466722" y="586855"/>
            <a:ext cx="3201366" cy="3387497"/>
          </a:xfrm>
        </p:spPr>
        <p:txBody>
          <a:bodyPr anchor="b">
            <a:normAutofit/>
          </a:bodyPr>
          <a:lstStyle/>
          <a:p>
            <a:pPr algn="r"/>
            <a:r>
              <a:rPr lang="en-GB" sz="4000">
                <a:solidFill>
                  <a:srgbClr val="FFFFFF"/>
                </a:solidFill>
                <a:cs typeface="Calibri Light"/>
              </a:rPr>
              <a:t>References</a:t>
            </a:r>
            <a:br>
              <a:rPr lang="en-GB" sz="4000">
                <a:solidFill>
                  <a:srgbClr val="FFFFFF"/>
                </a:solidFill>
                <a:cs typeface="Calibri Light"/>
              </a:rPr>
            </a:br>
            <a:endParaRPr lang="en-GB" sz="4000">
              <a:solidFill>
                <a:srgbClr val="FFFFFF"/>
              </a:solidFill>
            </a:endParaRPr>
          </a:p>
        </p:txBody>
      </p:sp>
      <p:sp>
        <p:nvSpPr>
          <p:cNvPr id="3" name="Content Placeholder 2">
            <a:extLst>
              <a:ext uri="{FF2B5EF4-FFF2-40B4-BE49-F238E27FC236}">
                <a16:creationId xmlns:a16="http://schemas.microsoft.com/office/drawing/2014/main" id="{0BF01DEA-9148-4A06-947A-D2837F509882}"/>
              </a:ext>
            </a:extLst>
          </p:cNvPr>
          <p:cNvSpPr>
            <a:spLocks noGrp="1"/>
          </p:cNvSpPr>
          <p:nvPr>
            <p:ph idx="1"/>
          </p:nvPr>
        </p:nvSpPr>
        <p:spPr>
          <a:xfrm>
            <a:off x="4810259" y="390688"/>
            <a:ext cx="6555347" cy="5804839"/>
          </a:xfrm>
        </p:spPr>
        <p:txBody>
          <a:bodyPr vert="horz" lIns="91440" tIns="45720" rIns="91440" bIns="45720" rtlCol="0" anchor="ctr">
            <a:normAutofit fontScale="92500" lnSpcReduction="20000"/>
          </a:bodyPr>
          <a:lstStyle/>
          <a:p>
            <a:r>
              <a:rPr lang="en-GB" sz="1600" dirty="0">
                <a:ea typeface="+mn-lt"/>
                <a:cs typeface="+mn-lt"/>
              </a:rPr>
              <a:t>Agboola, Caroline. Proceedings of the European Conference on e-Learning. 2019, p651-654.</a:t>
            </a:r>
            <a:endParaRPr lang="en-GB" sz="1600" dirty="0">
              <a:cs typeface="Calibri"/>
            </a:endParaRPr>
          </a:p>
          <a:p>
            <a:endParaRPr lang="en-GB" sz="1600" dirty="0">
              <a:cs typeface="Calibri"/>
            </a:endParaRPr>
          </a:p>
          <a:p>
            <a:r>
              <a:rPr lang="en-GB" sz="1600" dirty="0">
                <a:ea typeface="+mn-lt"/>
                <a:cs typeface="+mn-lt"/>
              </a:rPr>
              <a:t>Aluko, F.R. (2021) Evaluating student support provision in a hybrid teacher education programme using Tait’s framework of practice.  Open Praxis, vol. 13 issue 1, January–March 2021, pp. 21–35</a:t>
            </a:r>
            <a:endParaRPr lang="en-GB" sz="1600" dirty="0">
              <a:cs typeface="Calibri"/>
            </a:endParaRPr>
          </a:p>
          <a:p>
            <a:endParaRPr lang="en-GB" sz="1600" dirty="0">
              <a:cs typeface="Calibri"/>
            </a:endParaRPr>
          </a:p>
          <a:p>
            <a:r>
              <a:rPr lang="en-GB" sz="1600" dirty="0">
                <a:ea typeface="+mn-lt"/>
                <a:cs typeface="+mn-lt"/>
              </a:rPr>
              <a:t>Hope, A. (2006). </a:t>
            </a:r>
            <a:r>
              <a:rPr lang="en-GB" sz="1600" i="1" dirty="0">
                <a:ea typeface="+mn-lt"/>
                <a:cs typeface="+mn-lt"/>
              </a:rPr>
              <a:t>Factors for success in dual mode institutions</a:t>
            </a:r>
            <a:r>
              <a:rPr lang="en-GB" sz="1600" dirty="0">
                <a:ea typeface="+mn-lt"/>
                <a:cs typeface="+mn-lt"/>
              </a:rPr>
              <a:t>, Vancouver,  Commonwealth of Learning.</a:t>
            </a:r>
            <a:endParaRPr lang="en-GB" sz="1600" dirty="0">
              <a:cs typeface="Calibri"/>
            </a:endParaRPr>
          </a:p>
          <a:p>
            <a:endParaRPr lang="en-GB" sz="1600" dirty="0">
              <a:cs typeface="Calibri"/>
            </a:endParaRPr>
          </a:p>
          <a:p>
            <a:r>
              <a:rPr lang="en-GB" sz="1600" dirty="0">
                <a:ea typeface="+mn-lt"/>
                <a:cs typeface="+mn-lt"/>
              </a:rPr>
              <a:t>Hord, S., Rutherford, W.L., Huling-Austin, L. &amp; Hall, G.E. (1987). </a:t>
            </a:r>
            <a:r>
              <a:rPr lang="en-GB" sz="1600" i="1" dirty="0">
                <a:ea typeface="+mn-lt"/>
                <a:cs typeface="+mn-lt"/>
              </a:rPr>
              <a:t>Taking charge of change</a:t>
            </a:r>
            <a:r>
              <a:rPr lang="en-GB" sz="1600" dirty="0">
                <a:ea typeface="+mn-lt"/>
                <a:cs typeface="+mn-lt"/>
              </a:rPr>
              <a:t>.  (Austin, TX, Southwest Educational Development</a:t>
            </a:r>
            <a:endParaRPr lang="en-GB" sz="1600" dirty="0">
              <a:cs typeface="Calibri"/>
            </a:endParaRPr>
          </a:p>
          <a:p>
            <a:endParaRPr lang="en-GB" sz="1600" dirty="0">
              <a:cs typeface="Calibri"/>
            </a:endParaRPr>
          </a:p>
          <a:p>
            <a:r>
              <a:rPr lang="en-GB" sz="1600" dirty="0" err="1">
                <a:ea typeface="+mn-lt"/>
                <a:cs typeface="+mn-lt"/>
              </a:rPr>
              <a:t>Potashnik</a:t>
            </a:r>
            <a:r>
              <a:rPr lang="en-GB" sz="1600" dirty="0">
                <a:ea typeface="+mn-lt"/>
                <a:cs typeface="+mn-lt"/>
              </a:rPr>
              <a:t>, M., &amp; Capper, J. (1998). </a:t>
            </a:r>
            <a:r>
              <a:rPr lang="en-GB" sz="1600" i="1" dirty="0">
                <a:ea typeface="+mn-lt"/>
                <a:cs typeface="+mn-lt"/>
              </a:rPr>
              <a:t>Distance education: Growth and diversity</a:t>
            </a:r>
            <a:r>
              <a:rPr lang="en-GB" sz="1600" dirty="0">
                <a:ea typeface="+mn-lt"/>
                <a:cs typeface="+mn-lt"/>
              </a:rPr>
              <a:t>. Retrieved,  July 22, 2009 from:  </a:t>
            </a:r>
            <a:r>
              <a:rPr lang="en-GB" sz="1600" u="sng" dirty="0">
                <a:ea typeface="+mn-lt"/>
                <a:cs typeface="+mn-lt"/>
                <a:hlinkClick r:id="rId2"/>
              </a:rPr>
              <a:t>http://www.worldbank.org/fandd/english/0398/articles/0110398.htm</a:t>
            </a:r>
            <a:r>
              <a:rPr lang="en-GB" sz="1600" dirty="0">
                <a:ea typeface="+mn-lt"/>
                <a:cs typeface="+mn-lt"/>
              </a:rPr>
              <a:t>.</a:t>
            </a:r>
            <a:endParaRPr lang="en-GB" sz="1600" dirty="0">
              <a:cs typeface="Calibri"/>
            </a:endParaRPr>
          </a:p>
          <a:p>
            <a:endParaRPr lang="en-GB" sz="1600" dirty="0">
              <a:cs typeface="Calibri"/>
            </a:endParaRPr>
          </a:p>
          <a:p>
            <a:r>
              <a:rPr lang="en-GB" sz="1600" dirty="0">
                <a:ea typeface="+mn-lt"/>
                <a:cs typeface="+mn-lt"/>
              </a:rPr>
              <a:t>Prescott, W. &amp; Robinson, B. (1993). Teacher education at the Open University, in H.  </a:t>
            </a:r>
            <a:r>
              <a:rPr lang="en-GB" sz="1600" dirty="0" err="1">
                <a:ea typeface="+mn-lt"/>
                <a:cs typeface="+mn-lt"/>
              </a:rPr>
              <a:t>Perraton</a:t>
            </a:r>
            <a:r>
              <a:rPr lang="en-GB" sz="1600" dirty="0">
                <a:ea typeface="+mn-lt"/>
                <a:cs typeface="+mn-lt"/>
              </a:rPr>
              <a:t> (Ed) </a:t>
            </a:r>
            <a:r>
              <a:rPr lang="en-GB" sz="1600" i="1" dirty="0">
                <a:ea typeface="+mn-lt"/>
                <a:cs typeface="+mn-lt"/>
              </a:rPr>
              <a:t>Distance Education for Teacher Training</a:t>
            </a:r>
            <a:r>
              <a:rPr lang="en-GB" sz="1600" dirty="0">
                <a:ea typeface="+mn-lt"/>
                <a:cs typeface="+mn-lt"/>
              </a:rPr>
              <a:t>, London, Routledge Press, 287-  315.</a:t>
            </a:r>
            <a:endParaRPr lang="en-GB" sz="1600" dirty="0">
              <a:cs typeface="Calibri"/>
            </a:endParaRPr>
          </a:p>
          <a:p>
            <a:endParaRPr lang="en-GB" sz="1600" dirty="0">
              <a:cs typeface="Calibri"/>
            </a:endParaRPr>
          </a:p>
          <a:p>
            <a:r>
              <a:rPr lang="en-GB" sz="1600" dirty="0">
                <a:ea typeface="+mn-lt"/>
                <a:cs typeface="+mn-lt"/>
              </a:rPr>
              <a:t>Shattock, M. (2010)  </a:t>
            </a:r>
            <a:r>
              <a:rPr lang="en-GB" sz="1600" i="1" dirty="0">
                <a:ea typeface="+mn-lt"/>
                <a:cs typeface="+mn-lt"/>
              </a:rPr>
              <a:t>Managing Successful Universities. 2</a:t>
            </a:r>
            <a:r>
              <a:rPr lang="en-GB" sz="1600" i="1" baseline="30000" dirty="0">
                <a:ea typeface="+mn-lt"/>
                <a:cs typeface="+mn-lt"/>
              </a:rPr>
              <a:t>nd</a:t>
            </a:r>
            <a:r>
              <a:rPr lang="en-GB" sz="1600" i="1" dirty="0">
                <a:ea typeface="+mn-lt"/>
                <a:cs typeface="+mn-lt"/>
              </a:rPr>
              <a:t> edition. </a:t>
            </a:r>
            <a:r>
              <a:rPr lang="en-GB" sz="1600" dirty="0">
                <a:ea typeface="+mn-lt"/>
                <a:cs typeface="+mn-lt"/>
              </a:rPr>
              <a:t>McGraw Hill: Open University Press.</a:t>
            </a:r>
            <a:r>
              <a:rPr lang="en-GB" sz="1100" dirty="0">
                <a:ea typeface="+mn-lt"/>
                <a:cs typeface="+mn-lt"/>
              </a:rPr>
              <a:t>  </a:t>
            </a:r>
            <a:endParaRPr lang="en-GB" sz="1100" dirty="0"/>
          </a:p>
          <a:p>
            <a:endParaRPr lang="en-GB" sz="1100"/>
          </a:p>
          <a:p>
            <a:endParaRPr lang="en-GB" sz="1100">
              <a:cs typeface="Calibri"/>
            </a:endParaRPr>
          </a:p>
        </p:txBody>
      </p:sp>
    </p:spTree>
    <p:extLst>
      <p:ext uri="{BB962C8B-B14F-4D97-AF65-F5344CB8AC3E}">
        <p14:creationId xmlns:p14="http://schemas.microsoft.com/office/powerpoint/2010/main" val="4020140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D1A22-1801-4461-ABE6-C7D04AD89850}"/>
              </a:ext>
            </a:extLst>
          </p:cNvPr>
          <p:cNvSpPr>
            <a:spLocks noGrp="1"/>
          </p:cNvSpPr>
          <p:nvPr>
            <p:ph type="title"/>
          </p:nvPr>
        </p:nvSpPr>
        <p:spPr>
          <a:xfrm>
            <a:off x="4965430" y="629268"/>
            <a:ext cx="6586491" cy="1286160"/>
          </a:xfrm>
        </p:spPr>
        <p:txBody>
          <a:bodyPr anchor="b">
            <a:normAutofit/>
          </a:bodyPr>
          <a:lstStyle/>
          <a:p>
            <a:r>
              <a:rPr lang="en-GB" sz="4100"/>
              <a:t>Why is the research important?</a:t>
            </a:r>
          </a:p>
        </p:txBody>
      </p:sp>
      <p:pic>
        <p:nvPicPr>
          <p:cNvPr id="39" name="Picture 38">
            <a:extLst>
              <a:ext uri="{FF2B5EF4-FFF2-40B4-BE49-F238E27FC236}">
                <a16:creationId xmlns:a16="http://schemas.microsoft.com/office/drawing/2014/main" id="{D8B0E3A8-F6B8-42DB-AE80-C9BC7DE7E3DF}"/>
              </a:ext>
            </a:extLst>
          </p:cNvPr>
          <p:cNvPicPr>
            <a:picLocks noChangeAspect="1"/>
          </p:cNvPicPr>
          <p:nvPr/>
        </p:nvPicPr>
        <p:blipFill rotWithShape="1">
          <a:blip r:embed="rId2"/>
          <a:srcRect l="26746" r="28201" b="-3"/>
          <a:stretch/>
        </p:blipFill>
        <p:spPr>
          <a:xfrm>
            <a:off x="20" y="10"/>
            <a:ext cx="4635571" cy="6857990"/>
          </a:xfrm>
          <a:prstGeom prst="rect">
            <a:avLst/>
          </a:prstGeom>
          <a:effectLst/>
        </p:spPr>
      </p:pic>
      <p:cxnSp>
        <p:nvCxnSpPr>
          <p:cNvPr id="43" name="Straight Connector 42">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60B69D"/>
            </a:solidFill>
          </a:ln>
        </p:spPr>
        <p:style>
          <a:lnRef idx="1">
            <a:schemeClr val="accent1"/>
          </a:lnRef>
          <a:fillRef idx="0">
            <a:schemeClr val="accent1"/>
          </a:fillRef>
          <a:effectRef idx="0">
            <a:schemeClr val="accent1"/>
          </a:effectRef>
          <a:fontRef idx="minor">
            <a:schemeClr val="tx1"/>
          </a:fontRef>
        </p:style>
      </p:cxnSp>
      <p:graphicFrame>
        <p:nvGraphicFramePr>
          <p:cNvPr id="37" name="Content Placeholder 2">
            <a:extLst>
              <a:ext uri="{FF2B5EF4-FFF2-40B4-BE49-F238E27FC236}">
                <a16:creationId xmlns:a16="http://schemas.microsoft.com/office/drawing/2014/main" id="{12489E3C-FFC9-4806-A2D2-97048CA3AF6C}"/>
              </a:ext>
            </a:extLst>
          </p:cNvPr>
          <p:cNvGraphicFramePr>
            <a:graphicFrameLocks noGrp="1"/>
          </p:cNvGraphicFramePr>
          <p:nvPr>
            <p:ph idx="1"/>
            <p:extLst>
              <p:ext uri="{D42A27DB-BD31-4B8C-83A1-F6EECF244321}">
                <p14:modId xmlns:p14="http://schemas.microsoft.com/office/powerpoint/2010/main" val="1936756776"/>
              </p:ext>
            </p:extLst>
          </p:nvPr>
        </p:nvGraphicFramePr>
        <p:xfrm>
          <a:off x="4965431" y="2438400"/>
          <a:ext cx="6586489" cy="37854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89180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D1A22-1801-4461-ABE6-C7D04AD89850}"/>
              </a:ext>
            </a:extLst>
          </p:cNvPr>
          <p:cNvSpPr>
            <a:spLocks noGrp="1"/>
          </p:cNvSpPr>
          <p:nvPr>
            <p:ph type="title"/>
          </p:nvPr>
        </p:nvSpPr>
        <p:spPr>
          <a:xfrm>
            <a:off x="4965430" y="629268"/>
            <a:ext cx="6586491" cy="1286160"/>
          </a:xfrm>
        </p:spPr>
        <p:txBody>
          <a:bodyPr anchor="b">
            <a:normAutofit/>
          </a:bodyPr>
          <a:lstStyle/>
          <a:p>
            <a:r>
              <a:rPr lang="en-US">
                <a:ea typeface="+mj-lt"/>
                <a:cs typeface="+mj-lt"/>
              </a:rPr>
              <a:t>Methodology</a:t>
            </a:r>
            <a:endParaRPr lang="en-US"/>
          </a:p>
        </p:txBody>
      </p:sp>
      <p:sp>
        <p:nvSpPr>
          <p:cNvPr id="3" name="Content Placeholder 2">
            <a:extLst>
              <a:ext uri="{FF2B5EF4-FFF2-40B4-BE49-F238E27FC236}">
                <a16:creationId xmlns:a16="http://schemas.microsoft.com/office/drawing/2014/main" id="{882FB4EC-24DF-4C1D-8134-79D056ACC5A6}"/>
              </a:ext>
            </a:extLst>
          </p:cNvPr>
          <p:cNvSpPr>
            <a:spLocks noGrp="1"/>
          </p:cNvSpPr>
          <p:nvPr>
            <p:ph idx="1"/>
          </p:nvPr>
        </p:nvSpPr>
        <p:spPr>
          <a:xfrm>
            <a:off x="4965431" y="2438400"/>
            <a:ext cx="6586489" cy="3785419"/>
          </a:xfrm>
        </p:spPr>
        <p:txBody>
          <a:bodyPr vert="horz" lIns="91440" tIns="45720" rIns="91440" bIns="45720" rtlCol="0" anchor="t">
            <a:normAutofit/>
          </a:bodyPr>
          <a:lstStyle/>
          <a:p>
            <a:r>
              <a:rPr lang="en-US" sz="2000" dirty="0">
                <a:ea typeface="+mn-lt"/>
                <a:cs typeface="+mn-lt"/>
              </a:rPr>
              <a:t>Mixed methods – Quantitative and Qualitative</a:t>
            </a:r>
          </a:p>
          <a:p>
            <a:r>
              <a:rPr lang="en-US" sz="2000" dirty="0">
                <a:ea typeface="+mn-lt"/>
                <a:cs typeface="+mn-lt"/>
              </a:rPr>
              <a:t>6 groups of IITT PGCE Education students</a:t>
            </a:r>
          </a:p>
          <a:p>
            <a:r>
              <a:rPr lang="en-US" sz="2000" dirty="0">
                <a:ea typeface="+mn-lt"/>
                <a:cs typeface="+mn-lt"/>
              </a:rPr>
              <a:t>Focus groups to explore the perceptions of students on the role of personal academic tutors from their experiences on the </a:t>
            </a:r>
            <a:r>
              <a:rPr lang="en-US" sz="2000" dirty="0" err="1">
                <a:ea typeface="+mn-lt"/>
                <a:cs typeface="+mn-lt"/>
              </a:rPr>
              <a:t>programme</a:t>
            </a:r>
            <a:endParaRPr lang="en-US" sz="2000" dirty="0">
              <a:ea typeface="+mn-lt"/>
              <a:cs typeface="+mn-lt"/>
            </a:endParaRPr>
          </a:p>
          <a:p>
            <a:r>
              <a:rPr lang="en-US" sz="2000" dirty="0">
                <a:ea typeface="+mn-lt"/>
                <a:cs typeface="+mn-lt"/>
              </a:rPr>
              <a:t>Focus on different areas of support offered</a:t>
            </a:r>
          </a:p>
          <a:p>
            <a:r>
              <a:rPr lang="en-US" sz="2000" dirty="0">
                <a:highlight>
                  <a:srgbClr val="FFFF00"/>
                </a:highlight>
                <a:ea typeface="+mn-lt"/>
                <a:cs typeface="+mn-lt"/>
              </a:rPr>
              <a:t>Exploring support mechanisms beyond the </a:t>
            </a:r>
            <a:r>
              <a:rPr lang="en-US" sz="2000" dirty="0" err="1">
                <a:highlight>
                  <a:srgbClr val="FFFF00"/>
                </a:highlight>
                <a:ea typeface="+mn-lt"/>
                <a:cs typeface="+mn-lt"/>
              </a:rPr>
              <a:t>programme</a:t>
            </a:r>
            <a:endParaRPr lang="en-US" sz="2000" dirty="0">
              <a:highlight>
                <a:srgbClr val="FFFF00"/>
              </a:highlight>
              <a:ea typeface="+mn-lt"/>
              <a:cs typeface="+mn-lt"/>
            </a:endParaRPr>
          </a:p>
          <a:p>
            <a:endParaRPr lang="en-GB" sz="2000" dirty="0">
              <a:cs typeface="Calibri"/>
            </a:endParaRPr>
          </a:p>
        </p:txBody>
      </p:sp>
      <p:pic>
        <p:nvPicPr>
          <p:cNvPr id="7" name="Picture 6" descr="White bulbs with a yellow one standing out">
            <a:extLst>
              <a:ext uri="{FF2B5EF4-FFF2-40B4-BE49-F238E27FC236}">
                <a16:creationId xmlns:a16="http://schemas.microsoft.com/office/drawing/2014/main" id="{9D5A75F7-3F6E-4779-8D85-3733289CD6F7}"/>
              </a:ext>
            </a:extLst>
          </p:cNvPr>
          <p:cNvPicPr>
            <a:picLocks noChangeAspect="1"/>
          </p:cNvPicPr>
          <p:nvPr/>
        </p:nvPicPr>
        <p:blipFill rotWithShape="1">
          <a:blip r:embed="rId2"/>
          <a:srcRect l="37429" r="17518" b="-3"/>
          <a:stretch/>
        </p:blipFill>
        <p:spPr>
          <a:xfrm>
            <a:off x="20" y="10"/>
            <a:ext cx="4635571" cy="6857990"/>
          </a:xfrm>
          <a:prstGeom prst="rect">
            <a:avLst/>
          </a:prstGeom>
          <a:effectLst/>
        </p:spPr>
      </p:pic>
      <p:cxnSp>
        <p:nvCxnSpPr>
          <p:cNvPr id="11" name="Straight Connector 1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D8D92D"/>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D0F67FC5-C21C-4FC1-9230-71E8C8E075AC}"/>
              </a:ext>
            </a:extLst>
          </p:cNvPr>
          <p:cNvSpPr/>
          <p:nvPr/>
        </p:nvSpPr>
        <p:spPr>
          <a:xfrm>
            <a:off x="435942" y="6123543"/>
            <a:ext cx="184731" cy="369332"/>
          </a:xfrm>
          <a:prstGeom prst="rect">
            <a:avLst/>
          </a:prstGeom>
        </p:spPr>
        <p:txBody>
          <a:bodyPr wrap="none" lIns="91440" tIns="45720" rIns="91440" bIns="45720" anchor="t">
            <a:spAutoFit/>
          </a:bodyPr>
          <a:lstStyle/>
          <a:p>
            <a:endParaRPr lang="en-GB"/>
          </a:p>
        </p:txBody>
      </p:sp>
      <p:sp>
        <p:nvSpPr>
          <p:cNvPr id="4" name="Content Placeholder 2">
            <a:extLst>
              <a:ext uri="{FF2B5EF4-FFF2-40B4-BE49-F238E27FC236}">
                <a16:creationId xmlns:a16="http://schemas.microsoft.com/office/drawing/2014/main" id="{EF189560-4B17-4E36-8CA6-CBA0A7690287}"/>
              </a:ext>
            </a:extLst>
          </p:cNvPr>
          <p:cNvSpPr txBox="1">
            <a:spLocks/>
          </p:cNvSpPr>
          <p:nvPr/>
        </p:nvSpPr>
        <p:spPr>
          <a:xfrm>
            <a:off x="838200" y="1825625"/>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cs typeface="Calibri"/>
            </a:endParaRPr>
          </a:p>
        </p:txBody>
      </p:sp>
    </p:spTree>
    <p:extLst>
      <p:ext uri="{BB962C8B-B14F-4D97-AF65-F5344CB8AC3E}">
        <p14:creationId xmlns:p14="http://schemas.microsoft.com/office/powerpoint/2010/main" val="31079940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D4E8D-7371-4B13-8492-BE71576CA2EF}"/>
              </a:ext>
            </a:extLst>
          </p:cNvPr>
          <p:cNvSpPr>
            <a:spLocks noGrp="1"/>
          </p:cNvSpPr>
          <p:nvPr>
            <p:ph type="title"/>
          </p:nvPr>
        </p:nvSpPr>
        <p:spPr>
          <a:xfrm>
            <a:off x="4965430" y="629268"/>
            <a:ext cx="6586491" cy="1286160"/>
          </a:xfrm>
        </p:spPr>
        <p:txBody>
          <a:bodyPr anchor="b">
            <a:normAutofit/>
          </a:bodyPr>
          <a:lstStyle/>
          <a:p>
            <a:r>
              <a:rPr lang="en-GB">
                <a:cs typeface="Calibri Light"/>
              </a:rPr>
              <a:t>Student Support</a:t>
            </a:r>
            <a:endParaRPr lang="en-GB"/>
          </a:p>
        </p:txBody>
      </p:sp>
      <p:sp>
        <p:nvSpPr>
          <p:cNvPr id="3" name="Content Placeholder 2">
            <a:extLst>
              <a:ext uri="{FF2B5EF4-FFF2-40B4-BE49-F238E27FC236}">
                <a16:creationId xmlns:a16="http://schemas.microsoft.com/office/drawing/2014/main" id="{B30338B9-98FB-48D0-BFB7-52A64DBE59AD}"/>
              </a:ext>
            </a:extLst>
          </p:cNvPr>
          <p:cNvSpPr>
            <a:spLocks noGrp="1"/>
          </p:cNvSpPr>
          <p:nvPr>
            <p:ph idx="1"/>
          </p:nvPr>
        </p:nvSpPr>
        <p:spPr>
          <a:xfrm>
            <a:off x="4965431" y="2438400"/>
            <a:ext cx="6586489" cy="3785419"/>
          </a:xfrm>
        </p:spPr>
        <p:txBody>
          <a:bodyPr vert="horz" lIns="91440" tIns="45720" rIns="91440" bIns="45720" rtlCol="0">
            <a:normAutofit/>
          </a:bodyPr>
          <a:lstStyle/>
          <a:p>
            <a:r>
              <a:rPr lang="en-GB" sz="2000">
                <a:ea typeface="+mn-lt"/>
                <a:cs typeface="+mn-lt"/>
              </a:rPr>
              <a:t>Good support services is an important characteristic of a successful university (Shattock, 2010)</a:t>
            </a:r>
            <a:endParaRPr lang="en-US" sz="2000">
              <a:ea typeface="+mn-lt"/>
              <a:cs typeface="+mn-lt"/>
            </a:endParaRPr>
          </a:p>
          <a:p>
            <a:r>
              <a:rPr lang="en-GB" sz="2000">
                <a:ea typeface="+mn-lt"/>
                <a:cs typeface="+mn-lt"/>
              </a:rPr>
              <a:t>Effective student support is key in stemming the dropout in distance education (Aluko, 2021)</a:t>
            </a:r>
            <a:endParaRPr lang="en-US" sz="2000">
              <a:ea typeface="+mn-lt"/>
              <a:cs typeface="+mn-lt"/>
            </a:endParaRPr>
          </a:p>
          <a:p>
            <a:r>
              <a:rPr lang="en-GB" sz="2000">
                <a:ea typeface="+mn-lt"/>
                <a:cs typeface="+mn-lt"/>
              </a:rPr>
              <a:t>Support for students is crucial for them to excel in their studies; even more so for those who are studying via distance education institutions because they do not have the on-campus support that students in traditional institutions have (Agboola, 2019) </a:t>
            </a:r>
            <a:endParaRPr lang="en-GB" sz="2000"/>
          </a:p>
        </p:txBody>
      </p:sp>
      <p:pic>
        <p:nvPicPr>
          <p:cNvPr id="5" name="Picture 4" descr="White puzzle with one red piece">
            <a:extLst>
              <a:ext uri="{FF2B5EF4-FFF2-40B4-BE49-F238E27FC236}">
                <a16:creationId xmlns:a16="http://schemas.microsoft.com/office/drawing/2014/main" id="{F5256F08-FB2D-4C70-AAFC-BC80D8018341}"/>
              </a:ext>
            </a:extLst>
          </p:cNvPr>
          <p:cNvPicPr>
            <a:picLocks noChangeAspect="1"/>
          </p:cNvPicPr>
          <p:nvPr/>
        </p:nvPicPr>
        <p:blipFill rotWithShape="1">
          <a:blip r:embed="rId2"/>
          <a:srcRect l="31812" r="30166" b="-2"/>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BA321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54452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412DF-CB79-4406-9B7D-5EE464B20480}"/>
              </a:ext>
            </a:extLst>
          </p:cNvPr>
          <p:cNvSpPr>
            <a:spLocks noGrp="1"/>
          </p:cNvSpPr>
          <p:nvPr>
            <p:ph type="title"/>
          </p:nvPr>
        </p:nvSpPr>
        <p:spPr>
          <a:xfrm>
            <a:off x="4965430" y="629268"/>
            <a:ext cx="6586491" cy="1286160"/>
          </a:xfrm>
        </p:spPr>
        <p:txBody>
          <a:bodyPr anchor="b">
            <a:normAutofit/>
          </a:bodyPr>
          <a:lstStyle/>
          <a:p>
            <a:r>
              <a:rPr lang="en-GB" sz="4100">
                <a:cs typeface="Calibri Light"/>
              </a:rPr>
              <a:t>Support for Distance Learning Students</a:t>
            </a:r>
          </a:p>
        </p:txBody>
      </p:sp>
      <p:sp>
        <p:nvSpPr>
          <p:cNvPr id="3" name="Content Placeholder 2">
            <a:extLst>
              <a:ext uri="{FF2B5EF4-FFF2-40B4-BE49-F238E27FC236}">
                <a16:creationId xmlns:a16="http://schemas.microsoft.com/office/drawing/2014/main" id="{4CF87E08-3A53-4FF7-84C0-93BA7B2A4EB5}"/>
              </a:ext>
            </a:extLst>
          </p:cNvPr>
          <p:cNvSpPr>
            <a:spLocks noGrp="1"/>
          </p:cNvSpPr>
          <p:nvPr>
            <p:ph idx="1"/>
          </p:nvPr>
        </p:nvSpPr>
        <p:spPr>
          <a:xfrm>
            <a:off x="4965431" y="2438400"/>
            <a:ext cx="6586489" cy="3785419"/>
          </a:xfrm>
        </p:spPr>
        <p:txBody>
          <a:bodyPr vert="horz" lIns="91440" tIns="45720" rIns="91440" bIns="45720" rtlCol="0" anchor="t">
            <a:normAutofit/>
          </a:bodyPr>
          <a:lstStyle/>
          <a:p>
            <a:pPr marL="0" indent="0">
              <a:buNone/>
            </a:pPr>
            <a:r>
              <a:rPr lang="en-GB" sz="2000"/>
              <a:t>High rates of attrition in distance-based teacher training courses are in large measure due to feelings of isolation</a:t>
            </a:r>
          </a:p>
          <a:p>
            <a:pPr marL="0" indent="0">
              <a:buNone/>
            </a:pPr>
            <a:r>
              <a:rPr lang="en-GB" sz="2000"/>
              <a:t>(</a:t>
            </a:r>
            <a:r>
              <a:rPr lang="en-GB" sz="2000" err="1"/>
              <a:t>Potashnik</a:t>
            </a:r>
            <a:r>
              <a:rPr lang="en-GB" sz="2000"/>
              <a:t> &amp; Capper, 1998; Hope, 2006).</a:t>
            </a:r>
            <a:endParaRPr lang="en-GB" sz="2000">
              <a:cs typeface="Calibri"/>
            </a:endParaRPr>
          </a:p>
          <a:p>
            <a:pPr marL="0" indent="0">
              <a:buNone/>
            </a:pPr>
            <a:r>
              <a:rPr lang="en-GB" sz="2000"/>
              <a:t>Indeed, without support, contact and confidence, distance learning is not considered by learners to be valuable</a:t>
            </a:r>
            <a:endParaRPr lang="en-GB" sz="2000">
              <a:cs typeface="Calibri"/>
            </a:endParaRPr>
          </a:p>
          <a:p>
            <a:pPr marL="0" indent="0">
              <a:buNone/>
            </a:pPr>
            <a:r>
              <a:rPr lang="en-GB" sz="2000"/>
              <a:t>(Brown &amp; Early, 1990; Prescott &amp; Robinson, 1993).</a:t>
            </a:r>
            <a:endParaRPr lang="en-GB" sz="2000">
              <a:cs typeface="Calibri"/>
            </a:endParaRPr>
          </a:p>
        </p:txBody>
      </p:sp>
      <p:pic>
        <p:nvPicPr>
          <p:cNvPr id="5" name="Picture 4" descr="Glasses on top of a book">
            <a:extLst>
              <a:ext uri="{FF2B5EF4-FFF2-40B4-BE49-F238E27FC236}">
                <a16:creationId xmlns:a16="http://schemas.microsoft.com/office/drawing/2014/main" id="{6D26EBA2-36F5-49F5-B6E4-5E7D7CAF8240}"/>
              </a:ext>
            </a:extLst>
          </p:cNvPr>
          <p:cNvPicPr>
            <a:picLocks noChangeAspect="1"/>
          </p:cNvPicPr>
          <p:nvPr/>
        </p:nvPicPr>
        <p:blipFill rotWithShape="1">
          <a:blip r:embed="rId2"/>
          <a:srcRect l="17191" r="38059" b="10"/>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CEA46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587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D1A22-1801-4461-ABE6-C7D04AD89850}"/>
              </a:ext>
            </a:extLst>
          </p:cNvPr>
          <p:cNvSpPr>
            <a:spLocks noGrp="1"/>
          </p:cNvSpPr>
          <p:nvPr>
            <p:ph type="title"/>
          </p:nvPr>
        </p:nvSpPr>
        <p:spPr>
          <a:xfrm>
            <a:off x="4965430" y="629268"/>
            <a:ext cx="6586491" cy="1286160"/>
          </a:xfrm>
        </p:spPr>
        <p:txBody>
          <a:bodyPr anchor="b">
            <a:normAutofit/>
          </a:bodyPr>
          <a:lstStyle/>
          <a:p>
            <a:r>
              <a:rPr lang="en-US" dirty="0">
                <a:ea typeface="+mj-lt"/>
                <a:cs typeface="+mj-lt"/>
              </a:rPr>
              <a:t>How we do it?</a:t>
            </a:r>
            <a:endParaRPr lang="en-US" dirty="0"/>
          </a:p>
        </p:txBody>
      </p:sp>
      <p:sp>
        <p:nvSpPr>
          <p:cNvPr id="3" name="Content Placeholder 2">
            <a:extLst>
              <a:ext uri="{FF2B5EF4-FFF2-40B4-BE49-F238E27FC236}">
                <a16:creationId xmlns:a16="http://schemas.microsoft.com/office/drawing/2014/main" id="{882FB4EC-24DF-4C1D-8134-79D056ACC5A6}"/>
              </a:ext>
            </a:extLst>
          </p:cNvPr>
          <p:cNvSpPr>
            <a:spLocks noGrp="1"/>
          </p:cNvSpPr>
          <p:nvPr>
            <p:ph idx="1"/>
          </p:nvPr>
        </p:nvSpPr>
        <p:spPr>
          <a:xfrm>
            <a:off x="4965431" y="2438400"/>
            <a:ext cx="6586489" cy="3785419"/>
          </a:xfrm>
        </p:spPr>
        <p:txBody>
          <a:bodyPr vert="horz" lIns="91440" tIns="45720" rIns="91440" bIns="45720" rtlCol="0" anchor="t">
            <a:normAutofit/>
          </a:bodyPr>
          <a:lstStyle/>
          <a:p>
            <a:r>
              <a:rPr lang="en-US" sz="2000" dirty="0">
                <a:ea typeface="+mn-lt"/>
                <a:cs typeface="+mn-lt"/>
              </a:rPr>
              <a:t>Support Trainees from the beginning to conclusion of the </a:t>
            </a:r>
            <a:r>
              <a:rPr lang="en-US" sz="2000" dirty="0" err="1">
                <a:ea typeface="+mn-lt"/>
                <a:cs typeface="+mn-lt"/>
              </a:rPr>
              <a:t>programme</a:t>
            </a:r>
            <a:endParaRPr lang="en-US" sz="2000" dirty="0">
              <a:ea typeface="+mn-lt"/>
              <a:cs typeface="+mn-lt"/>
            </a:endParaRPr>
          </a:p>
          <a:p>
            <a:endParaRPr lang="en-US" sz="2000" dirty="0">
              <a:ea typeface="+mn-lt"/>
              <a:cs typeface="+mn-lt"/>
            </a:endParaRPr>
          </a:p>
          <a:p>
            <a:r>
              <a:rPr lang="en-US" sz="2000" dirty="0">
                <a:ea typeface="+mn-lt"/>
                <a:cs typeface="+mn-lt"/>
              </a:rPr>
              <a:t>PAT support</a:t>
            </a:r>
          </a:p>
          <a:p>
            <a:endParaRPr lang="en-US" sz="2000" dirty="0">
              <a:ea typeface="+mn-lt"/>
              <a:cs typeface="+mn-lt"/>
            </a:endParaRPr>
          </a:p>
          <a:p>
            <a:r>
              <a:rPr lang="en-US" sz="2000" dirty="0">
                <a:ea typeface="+mn-lt"/>
                <a:cs typeface="+mn-lt"/>
              </a:rPr>
              <a:t>Structured development journey which is constantly </a:t>
            </a:r>
            <a:r>
              <a:rPr lang="en-US" sz="2000" dirty="0" err="1">
                <a:ea typeface="+mn-lt"/>
                <a:cs typeface="+mn-lt"/>
              </a:rPr>
              <a:t>spiralling</a:t>
            </a:r>
            <a:r>
              <a:rPr lang="en-US" sz="2000" dirty="0">
                <a:ea typeface="+mn-lt"/>
                <a:cs typeface="+mn-lt"/>
              </a:rPr>
              <a:t> knowledge development and applying to practice.</a:t>
            </a:r>
          </a:p>
          <a:p>
            <a:endParaRPr lang="en-GB" sz="2000" dirty="0">
              <a:cs typeface="Calibri"/>
            </a:endParaRPr>
          </a:p>
        </p:txBody>
      </p:sp>
      <p:pic>
        <p:nvPicPr>
          <p:cNvPr id="7" name="Picture 6" descr="White bulbs with a yellow one standing out">
            <a:extLst>
              <a:ext uri="{FF2B5EF4-FFF2-40B4-BE49-F238E27FC236}">
                <a16:creationId xmlns:a16="http://schemas.microsoft.com/office/drawing/2014/main" id="{9D5A75F7-3F6E-4779-8D85-3733289CD6F7}"/>
              </a:ext>
            </a:extLst>
          </p:cNvPr>
          <p:cNvPicPr>
            <a:picLocks noChangeAspect="1"/>
          </p:cNvPicPr>
          <p:nvPr/>
        </p:nvPicPr>
        <p:blipFill rotWithShape="1">
          <a:blip r:embed="rId2"/>
          <a:srcRect l="37429" r="17518" b="-3"/>
          <a:stretch/>
        </p:blipFill>
        <p:spPr>
          <a:xfrm>
            <a:off x="20" y="10"/>
            <a:ext cx="4635571" cy="6857990"/>
          </a:xfrm>
          <a:prstGeom prst="rect">
            <a:avLst/>
          </a:prstGeom>
          <a:effectLst/>
        </p:spPr>
      </p:pic>
      <p:cxnSp>
        <p:nvCxnSpPr>
          <p:cNvPr id="11" name="Straight Connector 1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D8D92D"/>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D0F67FC5-C21C-4FC1-9230-71E8C8E075AC}"/>
              </a:ext>
            </a:extLst>
          </p:cNvPr>
          <p:cNvSpPr/>
          <p:nvPr/>
        </p:nvSpPr>
        <p:spPr>
          <a:xfrm>
            <a:off x="435942" y="6123543"/>
            <a:ext cx="184731" cy="369332"/>
          </a:xfrm>
          <a:prstGeom prst="rect">
            <a:avLst/>
          </a:prstGeom>
        </p:spPr>
        <p:txBody>
          <a:bodyPr wrap="none" lIns="91440" tIns="45720" rIns="91440" bIns="45720" anchor="t">
            <a:spAutoFit/>
          </a:bodyPr>
          <a:lstStyle/>
          <a:p>
            <a:endParaRPr lang="en-GB"/>
          </a:p>
        </p:txBody>
      </p:sp>
      <p:sp>
        <p:nvSpPr>
          <p:cNvPr id="4" name="Content Placeholder 2">
            <a:extLst>
              <a:ext uri="{FF2B5EF4-FFF2-40B4-BE49-F238E27FC236}">
                <a16:creationId xmlns:a16="http://schemas.microsoft.com/office/drawing/2014/main" id="{EF189560-4B17-4E36-8CA6-CBA0A7690287}"/>
              </a:ext>
            </a:extLst>
          </p:cNvPr>
          <p:cNvSpPr txBox="1">
            <a:spLocks/>
          </p:cNvSpPr>
          <p:nvPr/>
        </p:nvSpPr>
        <p:spPr>
          <a:xfrm>
            <a:off x="838200" y="1825625"/>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cs typeface="Calibri"/>
            </a:endParaRPr>
          </a:p>
        </p:txBody>
      </p:sp>
    </p:spTree>
    <p:extLst>
      <p:ext uri="{BB962C8B-B14F-4D97-AF65-F5344CB8AC3E}">
        <p14:creationId xmlns:p14="http://schemas.microsoft.com/office/powerpoint/2010/main" val="5890617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D1EBB-F0B5-0F46-E690-10B0B3E44F55}"/>
              </a:ext>
            </a:extLst>
          </p:cNvPr>
          <p:cNvSpPr>
            <a:spLocks noGrp="1"/>
          </p:cNvSpPr>
          <p:nvPr>
            <p:ph type="title"/>
          </p:nvPr>
        </p:nvSpPr>
        <p:spPr>
          <a:xfrm>
            <a:off x="154113" y="174662"/>
            <a:ext cx="4356242" cy="1756880"/>
          </a:xfrm>
        </p:spPr>
        <p:txBody>
          <a:bodyPr>
            <a:normAutofit/>
          </a:bodyPr>
          <a:lstStyle/>
          <a:p>
            <a:r>
              <a:rPr lang="en-GB" dirty="0"/>
              <a:t>Integrated support</a:t>
            </a:r>
          </a:p>
        </p:txBody>
      </p:sp>
      <p:sp>
        <p:nvSpPr>
          <p:cNvPr id="8" name="Content Placeholder 7">
            <a:extLst>
              <a:ext uri="{FF2B5EF4-FFF2-40B4-BE49-F238E27FC236}">
                <a16:creationId xmlns:a16="http://schemas.microsoft.com/office/drawing/2014/main" id="{A26DD4DC-0C6A-D9C9-C03C-ED4F6A1B99C3}"/>
              </a:ext>
            </a:extLst>
          </p:cNvPr>
          <p:cNvSpPr>
            <a:spLocks noGrp="1"/>
          </p:cNvSpPr>
          <p:nvPr>
            <p:ph idx="1"/>
          </p:nvPr>
        </p:nvSpPr>
        <p:spPr>
          <a:xfrm>
            <a:off x="82194" y="1657564"/>
            <a:ext cx="4428161" cy="3785419"/>
          </a:xfrm>
        </p:spPr>
        <p:txBody>
          <a:bodyPr>
            <a:normAutofit fontScale="77500" lnSpcReduction="20000"/>
          </a:bodyPr>
          <a:lstStyle/>
          <a:p>
            <a:pPr marL="0" indent="0">
              <a:buNone/>
            </a:pPr>
            <a:r>
              <a:rPr lang="en-GB" sz="2000" dirty="0"/>
              <a:t>Our VLE (Canvas) </a:t>
            </a:r>
          </a:p>
          <a:p>
            <a:r>
              <a:rPr lang="en-GB" sz="2000" dirty="0"/>
              <a:t>Synchronous and asynchronous online lectures, online discussion forums, creating a community of practice. </a:t>
            </a:r>
          </a:p>
          <a:p>
            <a:r>
              <a:rPr lang="en-GB" sz="2000" dirty="0"/>
              <a:t>Tripartite model of support:</a:t>
            </a:r>
          </a:p>
          <a:p>
            <a:r>
              <a:rPr lang="en-GB" sz="2000" dirty="0"/>
              <a:t>University Personal Academic Tutor (PAT) </a:t>
            </a:r>
          </a:p>
          <a:p>
            <a:r>
              <a:rPr lang="en-GB" sz="2000" dirty="0"/>
              <a:t>In- School Mentor- observes and supports trainee teaching</a:t>
            </a:r>
          </a:p>
          <a:p>
            <a:r>
              <a:rPr lang="en-GB" sz="2000" dirty="0"/>
              <a:t>University Professional Practice Tutors provide additional observations and feedback</a:t>
            </a:r>
          </a:p>
          <a:p>
            <a:endParaRPr lang="en-GB" sz="2000" dirty="0"/>
          </a:p>
          <a:p>
            <a:pPr marL="0" indent="0">
              <a:buNone/>
            </a:pPr>
            <a:r>
              <a:rPr lang="en-GB" sz="2000" dirty="0"/>
              <a:t>                        Quality Assurance:</a:t>
            </a:r>
          </a:p>
          <a:p>
            <a:r>
              <a:rPr lang="en-GB" sz="2000" dirty="0"/>
              <a:t>An External Examiner QAs samples of assessments and approves all modules and awards</a:t>
            </a:r>
          </a:p>
          <a:p>
            <a:endParaRPr lang="en-US" sz="2000" dirty="0"/>
          </a:p>
        </p:txBody>
      </p:sp>
      <p:sp>
        <p:nvSpPr>
          <p:cNvPr id="11" name="Rectangle 10">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EBCE8C4E-538D-860C-71F3-6AAE2BCDF183}"/>
              </a:ext>
            </a:extLst>
          </p:cNvPr>
          <p:cNvPicPr>
            <a:picLocks noChangeAspect="1"/>
          </p:cNvPicPr>
          <p:nvPr/>
        </p:nvPicPr>
        <p:blipFill>
          <a:blip r:embed="rId2"/>
          <a:stretch>
            <a:fillRect/>
          </a:stretch>
        </p:blipFill>
        <p:spPr>
          <a:xfrm>
            <a:off x="6151192" y="807593"/>
            <a:ext cx="4528671" cy="5239568"/>
          </a:xfrm>
          <a:prstGeom prst="rect">
            <a:avLst/>
          </a:prstGeom>
          <a:effectLst/>
        </p:spPr>
      </p:pic>
    </p:spTree>
    <p:extLst>
      <p:ext uri="{BB962C8B-B14F-4D97-AF65-F5344CB8AC3E}">
        <p14:creationId xmlns:p14="http://schemas.microsoft.com/office/powerpoint/2010/main" val="7742084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817D9C-70AF-4DBD-9C62-7CD6D5D827D0}"/>
              </a:ext>
            </a:extLst>
          </p:cNvPr>
          <p:cNvSpPr>
            <a:spLocks noGrp="1"/>
          </p:cNvSpPr>
          <p:nvPr>
            <p:ph type="title"/>
          </p:nvPr>
        </p:nvSpPr>
        <p:spPr>
          <a:xfrm>
            <a:off x="838200" y="365125"/>
            <a:ext cx="10515600" cy="1325563"/>
          </a:xfrm>
        </p:spPr>
        <p:txBody>
          <a:bodyPr>
            <a:normAutofit/>
          </a:bodyPr>
          <a:lstStyle/>
          <a:p>
            <a:pPr algn="ctr"/>
            <a:r>
              <a:rPr lang="en-GB" sz="2500">
                <a:solidFill>
                  <a:srgbClr val="FFFFFF"/>
                </a:solidFill>
              </a:rPr>
              <a:t>Please rate in order of importance (with the first being the most important and the last being the least important) to your completion of the programme the staff who have worked with you on your PGCE journey</a:t>
            </a:r>
          </a:p>
        </p:txBody>
      </p:sp>
      <p:graphicFrame>
        <p:nvGraphicFramePr>
          <p:cNvPr id="6" name="Content Placeholder 5">
            <a:extLst>
              <a:ext uri="{FF2B5EF4-FFF2-40B4-BE49-F238E27FC236}">
                <a16:creationId xmlns:a16="http://schemas.microsoft.com/office/drawing/2014/main" id="{9317DDCA-0DCA-48A1-BDCB-C56868285100}"/>
              </a:ext>
            </a:extLst>
          </p:cNvPr>
          <p:cNvGraphicFramePr>
            <a:graphicFrameLocks noGrp="1"/>
          </p:cNvGraphicFramePr>
          <p:nvPr>
            <p:ph idx="1"/>
            <p:extLst>
              <p:ext uri="{D42A27DB-BD31-4B8C-83A1-F6EECF244321}">
                <p14:modId xmlns:p14="http://schemas.microsoft.com/office/powerpoint/2010/main" val="4171841072"/>
              </p:ext>
            </p:extLst>
          </p:nvPr>
        </p:nvGraphicFramePr>
        <p:xfrm>
          <a:off x="788068" y="1826795"/>
          <a:ext cx="10515600" cy="3738563"/>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FBD6D633-CAC0-4C62-AD47-46DF460DD7D8}"/>
              </a:ext>
            </a:extLst>
          </p:cNvPr>
          <p:cNvSpPr/>
          <p:nvPr/>
        </p:nvSpPr>
        <p:spPr>
          <a:xfrm>
            <a:off x="179615" y="5701465"/>
            <a:ext cx="9127672" cy="923330"/>
          </a:xfrm>
          <a:prstGeom prst="rect">
            <a:avLst/>
          </a:prstGeom>
        </p:spPr>
        <p:txBody>
          <a:bodyPr wrap="square">
            <a:spAutoFit/>
          </a:bodyPr>
          <a:lstStyle/>
          <a:p>
            <a:r>
              <a:rPr lang="en-GB"/>
              <a:t>The understanding and support my PAT, mentor and module leaders have offered are what kept me going - completing this program long distance, during COVID circumstances, while having COVID, with a full time teaching job - was a big challenge! </a:t>
            </a:r>
          </a:p>
        </p:txBody>
      </p:sp>
    </p:spTree>
    <p:extLst>
      <p:ext uri="{BB962C8B-B14F-4D97-AF65-F5344CB8AC3E}">
        <p14:creationId xmlns:p14="http://schemas.microsoft.com/office/powerpoint/2010/main" val="32064203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A09C367-D750-459B-BFFC-B991D5D6B4C9}"/>
              </a:ext>
            </a:extLst>
          </p:cNvPr>
          <p:cNvSpPr>
            <a:spLocks noGrp="1"/>
          </p:cNvSpPr>
          <p:nvPr>
            <p:ph type="ctrTitle"/>
          </p:nvPr>
        </p:nvSpPr>
        <p:spPr/>
        <p:txBody>
          <a:bodyPr/>
          <a:lstStyle/>
          <a:p>
            <a:r>
              <a:rPr lang="en-GB">
                <a:cs typeface="Calibri Light"/>
              </a:rPr>
              <a:t>Comments</a:t>
            </a:r>
            <a:endParaRPr lang="en-GB"/>
          </a:p>
        </p:txBody>
      </p:sp>
      <p:sp>
        <p:nvSpPr>
          <p:cNvPr id="7" name="Subtitle 6">
            <a:extLst>
              <a:ext uri="{FF2B5EF4-FFF2-40B4-BE49-F238E27FC236}">
                <a16:creationId xmlns:a16="http://schemas.microsoft.com/office/drawing/2014/main" id="{61ED58F3-9208-455C-BC8B-289EA8C70919}"/>
              </a:ext>
            </a:extLst>
          </p:cNvPr>
          <p:cNvSpPr>
            <a:spLocks noGrp="1"/>
          </p:cNvSpPr>
          <p:nvPr>
            <p:ph type="subTitle" idx="1"/>
          </p:nvPr>
        </p:nvSpPr>
        <p:spPr/>
        <p:txBody>
          <a:bodyPr/>
          <a:lstStyle/>
          <a:p>
            <a:endParaRPr lang="en-GB"/>
          </a:p>
        </p:txBody>
      </p:sp>
      <p:sp>
        <p:nvSpPr>
          <p:cNvPr id="4" name="Speech Bubble: Oval 3">
            <a:extLst>
              <a:ext uri="{FF2B5EF4-FFF2-40B4-BE49-F238E27FC236}">
                <a16:creationId xmlns:a16="http://schemas.microsoft.com/office/drawing/2014/main" id="{48C1B772-20FE-40B1-A9FE-C5DBF0F3E7CA}"/>
              </a:ext>
            </a:extLst>
          </p:cNvPr>
          <p:cNvSpPr/>
          <p:nvPr/>
        </p:nvSpPr>
        <p:spPr>
          <a:xfrm>
            <a:off x="9922329" y="2363333"/>
            <a:ext cx="914400" cy="612648"/>
          </a:xfrm>
          <a:prstGeom prst="wedgeEllipse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5" name="Speech Bubble: Rectangle with Corners Rounded 4">
            <a:extLst>
              <a:ext uri="{FF2B5EF4-FFF2-40B4-BE49-F238E27FC236}">
                <a16:creationId xmlns:a16="http://schemas.microsoft.com/office/drawing/2014/main" id="{DC821C7F-D39F-44F4-AB37-28480A4C0B84}"/>
              </a:ext>
            </a:extLst>
          </p:cNvPr>
          <p:cNvSpPr/>
          <p:nvPr/>
        </p:nvSpPr>
        <p:spPr>
          <a:xfrm rot="20971407">
            <a:off x="168151" y="542431"/>
            <a:ext cx="5127172" cy="2367643"/>
          </a:xfrm>
          <a:prstGeom prst="wedgeRoundRect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a:t>My PAT was extremely reassuring during all of our interactions. He was able to redirect my struggles in a way that helped me re-evaluate the situation and use it as a way to grow and develop my teaching practice and my written assignments. Communication was very prompt, professional, and involved a holistic approach in that my mental and emotional wellbeing was always considered. </a:t>
            </a:r>
          </a:p>
        </p:txBody>
      </p:sp>
      <p:sp>
        <p:nvSpPr>
          <p:cNvPr id="8" name="Speech Bubble: Oval 7">
            <a:extLst>
              <a:ext uri="{FF2B5EF4-FFF2-40B4-BE49-F238E27FC236}">
                <a16:creationId xmlns:a16="http://schemas.microsoft.com/office/drawing/2014/main" id="{B801C7DC-DBCF-46AE-93A8-90F339A9F32E}"/>
              </a:ext>
            </a:extLst>
          </p:cNvPr>
          <p:cNvSpPr/>
          <p:nvPr/>
        </p:nvSpPr>
        <p:spPr>
          <a:xfrm>
            <a:off x="76202" y="3342190"/>
            <a:ext cx="9356271" cy="3292603"/>
          </a:xfrm>
          <a:prstGeom prst="wedgeEllipse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a:t>•	"I could not have gotten through the course without the support of my wonderful PAT. Even before I joined the course, they were outstanding in their communication with me, and were always available for weekly catch-ups and one-to-one sessions. They were responsive to emails, and sensitive to the individual issues that each trainee faced. In addition to the practical feedback on assignments, the PAT went above and beyond to lend an ear and to share advice. They really understood each student, and kept moral high in our weekly group meetings, as various trainees faced unique ups and downs throughout the year. </a:t>
            </a:r>
          </a:p>
        </p:txBody>
      </p:sp>
      <p:sp>
        <p:nvSpPr>
          <p:cNvPr id="9" name="Thought Bubble: Cloud 8">
            <a:extLst>
              <a:ext uri="{FF2B5EF4-FFF2-40B4-BE49-F238E27FC236}">
                <a16:creationId xmlns:a16="http://schemas.microsoft.com/office/drawing/2014/main" id="{11399DC7-A211-49C9-9E94-5040E18CDE68}"/>
              </a:ext>
            </a:extLst>
          </p:cNvPr>
          <p:cNvSpPr/>
          <p:nvPr/>
        </p:nvSpPr>
        <p:spPr>
          <a:xfrm>
            <a:off x="5388429" y="0"/>
            <a:ext cx="8572500" cy="2577583"/>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a:t>•	I would say the PAT played an important role in the completion of this programme. My PAT was all the times available and answering me guiding me all the time. The best thing was the weekly online sessions with the PAT for 1 hour that provided a chance for all to ask questions and take guidance. </a:t>
            </a:r>
          </a:p>
        </p:txBody>
      </p:sp>
      <p:sp>
        <p:nvSpPr>
          <p:cNvPr id="11" name="Speech Bubble: Rectangle 10">
            <a:extLst>
              <a:ext uri="{FF2B5EF4-FFF2-40B4-BE49-F238E27FC236}">
                <a16:creationId xmlns:a16="http://schemas.microsoft.com/office/drawing/2014/main" id="{EED1DFA5-1BD4-49DB-AE33-7B1FDBA69D3C}"/>
              </a:ext>
            </a:extLst>
          </p:cNvPr>
          <p:cNvSpPr/>
          <p:nvPr/>
        </p:nvSpPr>
        <p:spPr>
          <a:xfrm rot="772680">
            <a:off x="9008569" y="4884611"/>
            <a:ext cx="3037113" cy="1655763"/>
          </a:xfrm>
          <a:prstGeom prst="wedgeRect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a:t>My PAT was absolutely amazing throughout this course. Always supportive and approachable.</a:t>
            </a:r>
          </a:p>
        </p:txBody>
      </p:sp>
    </p:spTree>
    <p:extLst>
      <p:ext uri="{BB962C8B-B14F-4D97-AF65-F5344CB8AC3E}">
        <p14:creationId xmlns:p14="http://schemas.microsoft.com/office/powerpoint/2010/main" val="42217687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e6e94418-d6cd-4d5a-a7ae-6362caa42d1f">
      <UserInfo>
        <DisplayName>Dionne Ross (Staff)</DisplayName>
        <AccountId>8</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FE133FBE0A6B94FB6DAD78685C18922" ma:contentTypeVersion="6" ma:contentTypeDescription="Create a new document." ma:contentTypeScope="" ma:versionID="c4bdb19a864f5649b52d7b0cc8824ace">
  <xsd:schema xmlns:xsd="http://www.w3.org/2001/XMLSchema" xmlns:xs="http://www.w3.org/2001/XMLSchema" xmlns:p="http://schemas.microsoft.com/office/2006/metadata/properties" xmlns:ns2="4b8a1f78-b4e1-49bb-820e-5575bc4dd822" xmlns:ns3="e6e94418-d6cd-4d5a-a7ae-6362caa42d1f" targetNamespace="http://schemas.microsoft.com/office/2006/metadata/properties" ma:root="true" ma:fieldsID="4664fe1db7f3dc8d7c877fd98b54bc07" ns2:_="" ns3:_="">
    <xsd:import namespace="4b8a1f78-b4e1-49bb-820e-5575bc4dd822"/>
    <xsd:import namespace="e6e94418-d6cd-4d5a-a7ae-6362caa42d1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8a1f78-b4e1-49bb-820e-5575bc4dd8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6e94418-d6cd-4d5a-a7ae-6362caa42d1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78635AB-BC84-4CF9-A134-020D28DC082C}">
  <ds:schemaRefs>
    <ds:schemaRef ds:uri="4b8a1f78-b4e1-49bb-820e-5575bc4dd822"/>
    <ds:schemaRef ds:uri="e6e94418-d6cd-4d5a-a7ae-6362caa42d1f"/>
    <ds:schemaRef ds:uri="http://purl.org/dc/elements/1.1/"/>
    <ds:schemaRef ds:uri="http://schemas.microsoft.com/office/2006/documentManagement/types"/>
    <ds:schemaRef ds:uri="http://purl.org/dc/terms/"/>
    <ds:schemaRef ds:uri="http://purl.org/dc/dcmitype/"/>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4D5089A9-981E-40A8-8621-D86B5FCB568C}">
  <ds:schemaRefs>
    <ds:schemaRef ds:uri="http://schemas.microsoft.com/sharepoint/v3/contenttype/forms"/>
  </ds:schemaRefs>
</ds:datastoreItem>
</file>

<file path=customXml/itemProps3.xml><?xml version="1.0" encoding="utf-8"?>
<ds:datastoreItem xmlns:ds="http://schemas.openxmlformats.org/officeDocument/2006/customXml" ds:itemID="{94C86E98-CD8F-495A-B739-878359AFDCE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b8a1f78-b4e1-49bb-820e-5575bc4dd822"/>
    <ds:schemaRef ds:uri="e6e94418-d6cd-4d5a-a7ae-6362caa42d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613</TotalTime>
  <Words>1993</Words>
  <Application>Microsoft Office PowerPoint</Application>
  <PresentationFormat>Widescreen</PresentationFormat>
  <Paragraphs>123</Paragraphs>
  <Slides>16</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 Distance not Distant – Supporting and Caring for Independent Distance Learning Trainee Teachers   </vt:lpstr>
      <vt:lpstr>Why is the research important?</vt:lpstr>
      <vt:lpstr>Methodology</vt:lpstr>
      <vt:lpstr>Student Support</vt:lpstr>
      <vt:lpstr>Support for Distance Learning Students</vt:lpstr>
      <vt:lpstr>How we do it?</vt:lpstr>
      <vt:lpstr>Integrated support</vt:lpstr>
      <vt:lpstr>Please rate in order of importance (with the first being the most important and the last being the least important) to your completion of the programme the staff who have worked with you on your PGCE journey</vt:lpstr>
      <vt:lpstr>Comments</vt:lpstr>
      <vt:lpstr>Tutorials with PAT</vt:lpstr>
      <vt:lpstr>Characteristics of PAT</vt:lpstr>
      <vt:lpstr>Relationships</vt:lpstr>
      <vt:lpstr>Integrating Research and Practice</vt:lpstr>
      <vt:lpstr>Supporting Students with Integration of Research</vt:lpstr>
      <vt:lpstr>Constructing your title.mov</vt:lpstr>
      <vt:lpstr>References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Deborah Bell</dc:creator>
  <cp:lastModifiedBy>Deborah Bell (Staff)</cp:lastModifiedBy>
  <cp:revision>6</cp:revision>
  <dcterms:created xsi:type="dcterms:W3CDTF">2021-06-08T20:54:02Z</dcterms:created>
  <dcterms:modified xsi:type="dcterms:W3CDTF">2023-03-17T18:12:43Z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0x0101004FE133FBE0A6B94FB6DAD78685C18922</vt:lpwstr>
  </property>
</Properties>
</file>